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88" r:id="rId6"/>
    <p:sldId id="260" r:id="rId7"/>
    <p:sldId id="289" r:id="rId8"/>
    <p:sldId id="287" r:id="rId9"/>
    <p:sldId id="290" r:id="rId10"/>
    <p:sldId id="286" r:id="rId11"/>
    <p:sldId id="291" r:id="rId12"/>
    <p:sldId id="285" r:id="rId13"/>
    <p:sldId id="284" r:id="rId14"/>
    <p:sldId id="282" r:id="rId15"/>
    <p:sldId id="304" r:id="rId16"/>
    <p:sldId id="305" r:id="rId17"/>
    <p:sldId id="281" r:id="rId18"/>
    <p:sldId id="293" r:id="rId19"/>
    <p:sldId id="294" r:id="rId20"/>
    <p:sldId id="280" r:id="rId21"/>
    <p:sldId id="306" r:id="rId22"/>
    <p:sldId id="279" r:id="rId23"/>
    <p:sldId id="278" r:id="rId24"/>
    <p:sldId id="295" r:id="rId25"/>
    <p:sldId id="277" r:id="rId26"/>
    <p:sldId id="296" r:id="rId27"/>
    <p:sldId id="298" r:id="rId28"/>
    <p:sldId id="310" r:id="rId29"/>
    <p:sldId id="309" r:id="rId30"/>
    <p:sldId id="308" r:id="rId31"/>
    <p:sldId id="311" r:id="rId32"/>
    <p:sldId id="299" r:id="rId33"/>
    <p:sldId id="275" r:id="rId34"/>
    <p:sldId id="274" r:id="rId35"/>
    <p:sldId id="312" r:id="rId36"/>
    <p:sldId id="313" r:id="rId37"/>
    <p:sldId id="314" r:id="rId38"/>
    <p:sldId id="307" r:id="rId39"/>
    <p:sldId id="272" r:id="rId40"/>
    <p:sldId id="315" r:id="rId41"/>
    <p:sldId id="316" r:id="rId42"/>
    <p:sldId id="271" r:id="rId43"/>
    <p:sldId id="318" r:id="rId44"/>
    <p:sldId id="317" r:id="rId45"/>
    <p:sldId id="320" r:id="rId46"/>
    <p:sldId id="321" r:id="rId47"/>
    <p:sldId id="270" r:id="rId48"/>
    <p:sldId id="322" r:id="rId49"/>
    <p:sldId id="300" r:id="rId50"/>
    <p:sldId id="301" r:id="rId51"/>
    <p:sldId id="269" r:id="rId52"/>
    <p:sldId id="349"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60" d="100"/>
          <a:sy n="60" d="100"/>
        </p:scale>
        <p:origin x="-1644"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BDB27AA-AAED-4BD5-8F2D-17B938D70584}" type="datetimeFigureOut">
              <a:rPr lang="en-US" smtClean="0"/>
              <a:pPr/>
              <a:t>21/07/22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0F80F5D-21CF-4375-97F3-6AC254C47928}"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DB27AA-AAED-4BD5-8F2D-17B938D70584}" type="datetimeFigureOut">
              <a:rPr lang="en-US" smtClean="0"/>
              <a:pPr/>
              <a:t>21/07/22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F80F5D-21CF-4375-97F3-6AC254C4792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40F80F5D-21CF-4375-97F3-6AC254C47928}"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DB27AA-AAED-4BD5-8F2D-17B938D70584}" type="datetimeFigureOut">
              <a:rPr lang="en-US" smtClean="0"/>
              <a:pPr/>
              <a:t>21/07/22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BDB27AA-AAED-4BD5-8F2D-17B938D70584}" type="datetimeFigureOut">
              <a:rPr lang="en-US" smtClean="0"/>
              <a:pPr/>
              <a:t>21/07/22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40F80F5D-21CF-4375-97F3-6AC254C47928}"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5BDB27AA-AAED-4BD5-8F2D-17B938D70584}" type="datetimeFigureOut">
              <a:rPr lang="en-US" smtClean="0"/>
              <a:pPr/>
              <a:t>21/07/22</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0F80F5D-21CF-4375-97F3-6AC254C47928}"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BDB27AA-AAED-4BD5-8F2D-17B938D70584}" type="datetimeFigureOut">
              <a:rPr lang="en-US" smtClean="0"/>
              <a:pPr/>
              <a:t>21/07/22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F80F5D-21CF-4375-97F3-6AC254C47928}"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BDB27AA-AAED-4BD5-8F2D-17B938D70584}" type="datetimeFigureOut">
              <a:rPr lang="en-US" smtClean="0"/>
              <a:pPr/>
              <a:t>21/07/22</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0F80F5D-21CF-4375-97F3-6AC254C47928}"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BDB27AA-AAED-4BD5-8F2D-17B938D70584}" type="datetimeFigureOut">
              <a:rPr lang="en-US" smtClean="0"/>
              <a:pPr/>
              <a:t>21/07/22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40F80F5D-21CF-4375-97F3-6AC254C4792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BDB27AA-AAED-4BD5-8F2D-17B938D70584}" type="datetimeFigureOut">
              <a:rPr lang="en-US" smtClean="0"/>
              <a:pPr/>
              <a:t>21/07/22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0F80F5D-21CF-4375-97F3-6AC254C4792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0F80F5D-21CF-4375-97F3-6AC254C47928}"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BDB27AA-AAED-4BD5-8F2D-17B938D70584}" type="datetimeFigureOut">
              <a:rPr lang="en-US" smtClean="0"/>
              <a:pPr/>
              <a:t>21/07/22</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40F80F5D-21CF-4375-97F3-6AC254C47928}"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5BDB27AA-AAED-4BD5-8F2D-17B938D70584}" type="datetimeFigureOut">
              <a:rPr lang="en-US" smtClean="0"/>
              <a:pPr/>
              <a:t>21/07/22</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BDB27AA-AAED-4BD5-8F2D-17B938D70584}" type="datetimeFigureOut">
              <a:rPr lang="en-US" smtClean="0"/>
              <a:pPr/>
              <a:t>21/07/22</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0F80F5D-21CF-4375-97F3-6AC254C47928}"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kids.frontiersin.org/articles/10.3389/frym.2019.0004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kids.frontiersin.org/articles/10.3389/frym.2019.0004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Protein" TargetMode="External"/><Relationship Id="rId2" Type="http://schemas.openxmlformats.org/officeDocument/2006/relationships/hyperlink" Target="https://en.wikipedia.org/wiki/Amino_acid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en.wikipedia.org/wiki/Acid_rai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Earth's%20Interconnected%20Cycles.mp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1143000"/>
          </a:xfrm>
        </p:spPr>
        <p:txBody>
          <a:bodyPr/>
          <a:lstStyle/>
          <a:p>
            <a:r>
              <a:rPr lang="en-US" dirty="0" smtClean="0"/>
              <a:t>ENVIRONMENTAL PROBLEMS</a:t>
            </a:r>
            <a:endParaRPr lang="en-US" dirty="0"/>
          </a:p>
        </p:txBody>
      </p:sp>
      <p:pic>
        <p:nvPicPr>
          <p:cNvPr id="4" name="Picture 3" descr="image.png"/>
          <p:cNvPicPr>
            <a:picLocks noChangeAspect="1"/>
          </p:cNvPicPr>
          <p:nvPr/>
        </p:nvPicPr>
        <p:blipFill>
          <a:blip r:embed="rId2" cstate="print"/>
          <a:stretch>
            <a:fillRect/>
          </a:stretch>
        </p:blipFill>
        <p:spPr>
          <a:xfrm>
            <a:off x="622380" y="1355513"/>
            <a:ext cx="7835820" cy="550248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4. Overpopulation</a:t>
            </a:r>
            <a:endParaRPr lang="en-US" dirty="0"/>
          </a:p>
        </p:txBody>
      </p:sp>
      <p:sp>
        <p:nvSpPr>
          <p:cNvPr id="3" name="Content Placeholder 2"/>
          <p:cNvSpPr>
            <a:spLocks noGrp="1"/>
          </p:cNvSpPr>
          <p:nvPr>
            <p:ph sz="quarter" idx="1"/>
          </p:nvPr>
        </p:nvSpPr>
        <p:spPr>
          <a:xfrm>
            <a:off x="228600" y="1265237"/>
            <a:ext cx="8686800" cy="4906963"/>
          </a:xfrm>
        </p:spPr>
        <p:txBody>
          <a:bodyPr>
            <a:normAutofit/>
          </a:bodyPr>
          <a:lstStyle/>
          <a:p>
            <a:pPr algn="just"/>
            <a:endParaRPr lang="en-US" sz="2200" dirty="0" smtClean="0"/>
          </a:p>
          <a:p>
            <a:pPr algn="just"/>
            <a:r>
              <a:rPr lang="en-US" sz="2200" dirty="0" smtClean="0"/>
              <a:t>The </a:t>
            </a:r>
            <a:r>
              <a:rPr lang="en-US" sz="2200" dirty="0"/>
              <a:t>population of the planet is reaching unsustainable levels as it faces a shortage of resources like water, fuel and food. Population explosion in less developed and developing countries is straining the already scarce resources</a:t>
            </a:r>
            <a:r>
              <a:rPr lang="en-US" sz="2200" dirty="0" smtClean="0"/>
              <a:t>.</a:t>
            </a:r>
          </a:p>
          <a:p>
            <a:pPr algn="just"/>
            <a:endParaRPr lang="en-US" sz="2200" dirty="0"/>
          </a:p>
          <a:p>
            <a:pPr algn="just"/>
            <a:r>
              <a:rPr lang="en-US" sz="2200" dirty="0"/>
              <a:t>Intensive agriculture practiced to produce food damages the environment through the use of chemical fertilizer, pesticides and insecticides. </a:t>
            </a:r>
            <a:endParaRPr lang="en-US" sz="2200" dirty="0" smtClean="0"/>
          </a:p>
          <a:p>
            <a:pPr algn="just"/>
            <a:endParaRPr lang="en-US" sz="2200" dirty="0"/>
          </a:p>
          <a:p>
            <a:pPr algn="just"/>
            <a:r>
              <a:rPr lang="en-US" sz="2200" dirty="0" smtClean="0"/>
              <a:t>Overpopulation</a:t>
            </a:r>
            <a:r>
              <a:rPr lang="en-US" sz="2200" dirty="0"/>
              <a:t> is also one of the crucial current environmental problems</a:t>
            </a:r>
            <a:r>
              <a:rPr lang="en-US" sz="2200" b="1" dirty="0"/>
              <a:t>.</a:t>
            </a:r>
            <a:endParaRPr lang="en-US" sz="2200" dirty="0"/>
          </a:p>
          <a:p>
            <a:pPr algn="just"/>
            <a:endParaRPr lang="en-US" sz="2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op.jpg"/>
          <p:cNvPicPr>
            <a:picLocks noGrp="1" noChangeAspect="1"/>
          </p:cNvPicPr>
          <p:nvPr>
            <p:ph sz="quarter" idx="1"/>
          </p:nvPr>
        </p:nvPicPr>
        <p:blipFill>
          <a:blip r:embed="rId2" cstate="print"/>
          <a:stretch>
            <a:fillRect/>
          </a:stretch>
        </p:blipFill>
        <p:spPr>
          <a:xfrm>
            <a:off x="1562100" y="0"/>
            <a:ext cx="6019800" cy="663338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dirty="0" smtClean="0"/>
              <a:t>5. Natural Resource Depletion</a:t>
            </a:r>
            <a:endParaRPr lang="en-US" dirty="0"/>
          </a:p>
        </p:txBody>
      </p:sp>
      <p:sp>
        <p:nvSpPr>
          <p:cNvPr id="3" name="Content Placeholder 2"/>
          <p:cNvSpPr>
            <a:spLocks noGrp="1"/>
          </p:cNvSpPr>
          <p:nvPr>
            <p:ph sz="quarter" idx="1"/>
          </p:nvPr>
        </p:nvSpPr>
        <p:spPr>
          <a:xfrm>
            <a:off x="76200" y="1371600"/>
            <a:ext cx="8839200" cy="5410200"/>
          </a:xfrm>
        </p:spPr>
        <p:txBody>
          <a:bodyPr>
            <a:noAutofit/>
          </a:bodyPr>
          <a:lstStyle/>
          <a:p>
            <a:pPr algn="just"/>
            <a:r>
              <a:rPr lang="en-US" sz="1800" dirty="0" smtClean="0"/>
              <a:t>Another </a:t>
            </a:r>
            <a:r>
              <a:rPr lang="en-US" sz="1800" dirty="0"/>
              <a:t>crucial current environmental problem is the depletion of Natural resources. We, humans, use so many natural resources that it would need almost 1.5 Earths to cover all our needs</a:t>
            </a:r>
            <a:r>
              <a:rPr lang="en-US" sz="1800" dirty="0" smtClean="0"/>
              <a:t>.</a:t>
            </a:r>
          </a:p>
          <a:p>
            <a:pPr algn="just"/>
            <a:endParaRPr lang="en-US" sz="1800" dirty="0" smtClean="0"/>
          </a:p>
          <a:p>
            <a:pPr algn="just"/>
            <a:r>
              <a:rPr lang="en-US" sz="1800" dirty="0" smtClean="0"/>
              <a:t>This </a:t>
            </a:r>
            <a:r>
              <a:rPr lang="en-US" sz="1800" dirty="0"/>
              <a:t>will further increase in the future due to massive industrialization in Asian countries like India and China. Increased use of natural resources leads to a number of other environmental issues, such as industrialization, population growth and air pollution</a:t>
            </a:r>
            <a:r>
              <a:rPr lang="en-US" sz="1800" dirty="0" smtClean="0"/>
              <a:t>.</a:t>
            </a:r>
          </a:p>
          <a:p>
            <a:pPr algn="just"/>
            <a:endParaRPr lang="en-US" sz="1800" dirty="0" smtClean="0"/>
          </a:p>
          <a:p>
            <a:pPr algn="just"/>
            <a:r>
              <a:rPr lang="en-US" sz="1800" dirty="0"/>
              <a:t>Over time, natural resource depletion will lead to an energy crisis. The chemicals emitted from many natural resources contribute to climate change. Fossil fuel consumption results in the emission of greenhouse gases, which is primarily responsible for global warming and climate change. </a:t>
            </a:r>
            <a:endParaRPr lang="en-US" sz="1800" dirty="0" smtClean="0"/>
          </a:p>
          <a:p>
            <a:pPr algn="just"/>
            <a:endParaRPr lang="en-US" sz="1800" dirty="0"/>
          </a:p>
          <a:p>
            <a:pPr algn="just"/>
            <a:r>
              <a:rPr lang="en-US" sz="1800" dirty="0"/>
              <a:t>Globally, people are making efforts to shift to renewable sources of energy like solar, wind, biogas and geothermal energy. As such, the cost of installing the infrastructure and maintaining these sources has plummeted in recent </a:t>
            </a:r>
            <a:r>
              <a:rPr lang="en-US" sz="1800" dirty="0" smtClean="0"/>
              <a:t>years.</a:t>
            </a:r>
            <a:endParaRPr lang="en-US"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Generating Unsustainable Waste</a:t>
            </a:r>
            <a:endParaRPr lang="en-US" dirty="0"/>
          </a:p>
        </p:txBody>
      </p:sp>
      <p:sp>
        <p:nvSpPr>
          <p:cNvPr id="3" name="Content Placeholder 2"/>
          <p:cNvSpPr>
            <a:spLocks noGrp="1"/>
          </p:cNvSpPr>
          <p:nvPr>
            <p:ph sz="quarter" idx="1"/>
          </p:nvPr>
        </p:nvSpPr>
        <p:spPr>
          <a:xfrm>
            <a:off x="320040" y="1371600"/>
            <a:ext cx="8503920" cy="5257800"/>
          </a:xfrm>
        </p:spPr>
        <p:txBody>
          <a:bodyPr>
            <a:noAutofit/>
          </a:bodyPr>
          <a:lstStyle/>
          <a:p>
            <a:r>
              <a:rPr lang="en-US" sz="1900" dirty="0" smtClean="0"/>
              <a:t>The huge production of waste due to our </a:t>
            </a:r>
            <a:r>
              <a:rPr lang="en-US" sz="1900" dirty="0" err="1" smtClean="0"/>
              <a:t>hyperconsumption</a:t>
            </a:r>
            <a:r>
              <a:rPr lang="en-US" sz="1900" dirty="0" smtClean="0"/>
              <a:t> is a major threat to the environment. As per the study, the average person produces 4.3 pounds of waste per day, and the US alone accounting for 220 million tons a year. </a:t>
            </a:r>
          </a:p>
          <a:p>
            <a:endParaRPr lang="en-US" sz="1900" dirty="0" smtClean="0"/>
          </a:p>
          <a:p>
            <a:r>
              <a:rPr lang="en-US" sz="1900" dirty="0" smtClean="0"/>
              <a:t>This </a:t>
            </a:r>
            <a:r>
              <a:rPr lang="en-US" sz="1900" dirty="0" err="1" smtClean="0"/>
              <a:t>hyperconsumption</a:t>
            </a:r>
            <a:r>
              <a:rPr lang="en-US" sz="1900" dirty="0" smtClean="0"/>
              <a:t> results in non-biodegradable trash in the form of plastic packaging, toxic e-waste, and harmful chemicals that leach into our waterways.</a:t>
            </a:r>
          </a:p>
          <a:p>
            <a:pPr algn="just"/>
            <a:endParaRPr lang="en-US" sz="1900" dirty="0"/>
          </a:p>
          <a:p>
            <a:pPr algn="just"/>
            <a:r>
              <a:rPr lang="en-US" sz="1900" dirty="0"/>
              <a:t>When this waste ends up in landfills, it generates enormous amounts of methane, which ranks as one of the worst greenhouse gases because of its high potential for global warming. It creates severe explosion hazards</a:t>
            </a:r>
            <a:r>
              <a:rPr lang="en-US" sz="1900" dirty="0" smtClean="0"/>
              <a:t>.</a:t>
            </a:r>
          </a:p>
          <a:p>
            <a:pPr algn="just"/>
            <a:endParaRPr lang="en-US" sz="1900" dirty="0"/>
          </a:p>
          <a:p>
            <a:pPr algn="just"/>
            <a:r>
              <a:rPr lang="en-US" sz="1900" dirty="0"/>
              <a:t>Since modern technology allows us to access digital environments, many things that you need can be fulfilled in the cloud. Consider your purchases </a:t>
            </a:r>
            <a:r>
              <a:rPr lang="en-US" sz="1900" dirty="0" smtClean="0"/>
              <a:t>carefully.</a:t>
            </a:r>
            <a:endParaRPr lang="en-US" sz="19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7. Waste Disposal</a:t>
            </a:r>
            <a:endParaRPr lang="en-US" dirty="0"/>
          </a:p>
        </p:txBody>
      </p:sp>
      <p:pic>
        <p:nvPicPr>
          <p:cNvPr id="5" name="Picture 4" descr="waste-management-in-public-health. 3jpg.jpg"/>
          <p:cNvPicPr>
            <a:picLocks noChangeAspect="1"/>
          </p:cNvPicPr>
          <p:nvPr/>
        </p:nvPicPr>
        <p:blipFill>
          <a:blip r:embed="rId2" cstate="print"/>
          <a:stretch>
            <a:fillRect/>
          </a:stretch>
        </p:blipFill>
        <p:spPr>
          <a:xfrm>
            <a:off x="228600" y="1295399"/>
            <a:ext cx="8686800" cy="502920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7. Waste Disposal</a:t>
            </a:r>
            <a:endParaRPr lang="en-US" dirty="0"/>
          </a:p>
        </p:txBody>
      </p:sp>
      <p:sp>
        <p:nvSpPr>
          <p:cNvPr id="3" name="Content Placeholder 2"/>
          <p:cNvSpPr>
            <a:spLocks noGrp="1"/>
          </p:cNvSpPr>
          <p:nvPr>
            <p:ph sz="quarter" idx="1"/>
          </p:nvPr>
        </p:nvSpPr>
        <p:spPr>
          <a:xfrm>
            <a:off x="228600" y="1600200"/>
            <a:ext cx="8686800" cy="4525963"/>
          </a:xfrm>
        </p:spPr>
        <p:txBody>
          <a:bodyPr>
            <a:normAutofit/>
          </a:bodyPr>
          <a:lstStyle/>
          <a:p>
            <a:pPr algn="just"/>
            <a:r>
              <a:rPr lang="en-US" sz="2200" dirty="0" smtClean="0"/>
              <a:t>The </a:t>
            </a:r>
            <a:r>
              <a:rPr lang="en-US" sz="2200" dirty="0"/>
              <a:t>overconsumption of resources and the creation of plastics are creating a global crisis of waste disposal. Developed countries are notorious for producing an excessive amount of waste or garbage and dumping their waste in the oceans and less developed countries</a:t>
            </a:r>
            <a:r>
              <a:rPr lang="en-US" sz="2200" dirty="0" smtClean="0"/>
              <a:t>.</a:t>
            </a:r>
          </a:p>
          <a:p>
            <a:pPr algn="just"/>
            <a:endParaRPr lang="en-US" sz="2200" dirty="0"/>
          </a:p>
          <a:p>
            <a:pPr algn="just"/>
            <a:r>
              <a:rPr lang="en-US" sz="2200" dirty="0"/>
              <a:t>Nuclear waste disposal has tremendous health hazards associated with it. Plastic, fast food, packaging and cheap electronic wastes threaten the well being of humans</a:t>
            </a:r>
            <a:r>
              <a:rPr lang="en-US" sz="2200" dirty="0" smtClean="0"/>
              <a:t>.</a:t>
            </a:r>
          </a:p>
          <a:p>
            <a:pPr algn="just"/>
            <a:endParaRPr lang="en-US" sz="2200" dirty="0" smtClean="0"/>
          </a:p>
          <a:p>
            <a:pPr algn="just"/>
            <a:r>
              <a:rPr lang="en-US" sz="2200" dirty="0" smtClean="0"/>
              <a:t> </a:t>
            </a:r>
            <a:r>
              <a:rPr lang="en-US" sz="2200" dirty="0"/>
              <a:t>Waste disposal is, therefore, one of the urgent current environmental problems</a:t>
            </a:r>
            <a:r>
              <a:rPr lang="en-US" sz="2200" b="1" dirty="0"/>
              <a:t>.</a:t>
            </a:r>
            <a:endParaRPr lang="en-US" sz="2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8. Deforestation</a:t>
            </a:r>
            <a:endParaRPr lang="en-US" dirty="0"/>
          </a:p>
        </p:txBody>
      </p:sp>
      <p:pic>
        <p:nvPicPr>
          <p:cNvPr id="5" name="Content Placeholder 4" descr="defo.jpg"/>
          <p:cNvPicPr>
            <a:picLocks noGrp="1" noChangeAspect="1"/>
          </p:cNvPicPr>
          <p:nvPr>
            <p:ph sz="quarter" idx="1"/>
          </p:nvPr>
        </p:nvPicPr>
        <p:blipFill>
          <a:blip r:embed="rId2" cstate="print"/>
          <a:stretch>
            <a:fillRect/>
          </a:stretch>
        </p:blipFill>
        <p:spPr>
          <a:xfrm>
            <a:off x="319881" y="1524000"/>
            <a:ext cx="8504238" cy="446472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8. Deforestation</a:t>
            </a:r>
            <a:endParaRPr lang="en-US" dirty="0"/>
          </a:p>
        </p:txBody>
      </p:sp>
      <p:sp>
        <p:nvSpPr>
          <p:cNvPr id="3" name="Content Placeholder 2"/>
          <p:cNvSpPr>
            <a:spLocks noGrp="1"/>
          </p:cNvSpPr>
          <p:nvPr>
            <p:ph sz="quarter" idx="1"/>
          </p:nvPr>
        </p:nvSpPr>
        <p:spPr/>
        <p:txBody>
          <a:bodyPr>
            <a:normAutofit/>
          </a:bodyPr>
          <a:lstStyle/>
          <a:p>
            <a:pPr algn="just"/>
            <a:r>
              <a:rPr lang="en-US" sz="2200" dirty="0" smtClean="0"/>
              <a:t>Our </a:t>
            </a:r>
            <a:r>
              <a:rPr lang="en-US" sz="2200" dirty="0"/>
              <a:t>forests are natural sinks of carbon dioxide and produce fresh oxygen, as well as helps in regulating temperature and rainfall. At present, forests cover 30% of the land, but every year tree cover is lost, amounting to the country of Panama due to the growing population demand for more food, shelter and cloth</a:t>
            </a:r>
            <a:r>
              <a:rPr lang="en-US" sz="2200" dirty="0" smtClean="0"/>
              <a:t>.</a:t>
            </a:r>
          </a:p>
          <a:p>
            <a:pPr algn="just"/>
            <a:endParaRPr lang="en-US" sz="2200" dirty="0"/>
          </a:p>
          <a:p>
            <a:pPr algn="just"/>
            <a:r>
              <a:rPr lang="en-US" sz="2200" dirty="0"/>
              <a:t> Deforestation simply means clearing of green cover and make that land available for residential, industrial or commercial purposes.</a:t>
            </a:r>
          </a:p>
          <a:p>
            <a:pPr algn="just"/>
            <a:endParaRPr lang="en-US" sz="2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ol.jpg"/>
          <p:cNvPicPr>
            <a:picLocks noGrp="1" noChangeAspect="1"/>
          </p:cNvPicPr>
          <p:nvPr>
            <p:ph sz="quarter" idx="1"/>
          </p:nvPr>
        </p:nvPicPr>
        <p:blipFill>
          <a:blip r:embed="rId2" cstate="print"/>
          <a:srcRect l="12500" r="12500"/>
          <a:stretch>
            <a:fillRect/>
          </a:stretch>
        </p:blipFill>
        <p:spPr>
          <a:xfrm>
            <a:off x="0" y="0"/>
            <a:ext cx="9144000" cy="6858000"/>
          </a:xfrm>
        </p:spPr>
      </p:pic>
      <p:sp>
        <p:nvSpPr>
          <p:cNvPr id="5" name="Title 1"/>
          <p:cNvSpPr txBox="1">
            <a:spLocks/>
          </p:cNvSpPr>
          <p:nvPr/>
        </p:nvSpPr>
        <p:spPr>
          <a:xfrm>
            <a:off x="304800" y="79248"/>
            <a:ext cx="8534400" cy="758952"/>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effectLst/>
                <a:uLnTx/>
                <a:uFillTx/>
                <a:latin typeface="+mj-lt"/>
                <a:ea typeface="+mj-ea"/>
                <a:cs typeface="+mj-cs"/>
              </a:rPr>
              <a:t>9. Polar Ice Caps</a:t>
            </a:r>
            <a:endParaRPr kumimoji="0" lang="en-US" sz="3300" b="1"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xresdefault.jpg"/>
          <p:cNvPicPr>
            <a:picLocks noGrp="1" noChangeAspect="1"/>
          </p:cNvPicPr>
          <p:nvPr>
            <p:ph sz="quarter" idx="1"/>
          </p:nvPr>
        </p:nvPicPr>
        <p:blipFill>
          <a:blip r:embed="rId2" cstate="print"/>
          <a:stretch>
            <a:fillRect/>
          </a:stretch>
        </p:blipFill>
        <p:spPr>
          <a:xfrm>
            <a:off x="0" y="685800"/>
            <a:ext cx="9144000" cy="54864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normAutofit/>
          </a:bodyPr>
          <a:lstStyle/>
          <a:p>
            <a:r>
              <a:rPr lang="en-US" dirty="0"/>
              <a:t>Environmental </a:t>
            </a:r>
            <a:r>
              <a:rPr lang="en-US" dirty="0" smtClean="0"/>
              <a:t>Problems</a:t>
            </a:r>
            <a:endParaRPr lang="en-US" dirty="0"/>
          </a:p>
        </p:txBody>
      </p:sp>
      <p:sp>
        <p:nvSpPr>
          <p:cNvPr id="3" name="Content Placeholder 2"/>
          <p:cNvSpPr>
            <a:spLocks noGrp="1"/>
          </p:cNvSpPr>
          <p:nvPr>
            <p:ph sz="quarter" idx="1"/>
          </p:nvPr>
        </p:nvSpPr>
        <p:spPr>
          <a:xfrm>
            <a:off x="228600" y="1981200"/>
            <a:ext cx="8763000" cy="1828800"/>
          </a:xfrm>
        </p:spPr>
        <p:txBody>
          <a:bodyPr>
            <a:normAutofit/>
          </a:bodyPr>
          <a:lstStyle/>
          <a:p>
            <a:pPr algn="ctr">
              <a:buNone/>
            </a:pPr>
            <a:r>
              <a:rPr lang="en-US" sz="2800" dirty="0"/>
              <a:t>Environmental issues are defined as problems with the planet’s systems (air, water, soil, etc.) that have developed as a result of human interference or mistreatment of the planet.”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9. Polar Ice Caps</a:t>
            </a:r>
            <a:endParaRPr lang="en-US" dirty="0"/>
          </a:p>
        </p:txBody>
      </p:sp>
      <p:sp>
        <p:nvSpPr>
          <p:cNvPr id="3" name="Content Placeholder 2"/>
          <p:cNvSpPr>
            <a:spLocks noGrp="1"/>
          </p:cNvSpPr>
          <p:nvPr>
            <p:ph sz="quarter" idx="1"/>
          </p:nvPr>
        </p:nvSpPr>
        <p:spPr>
          <a:xfrm>
            <a:off x="0" y="1295400"/>
            <a:ext cx="9144000" cy="5562600"/>
          </a:xfrm>
        </p:spPr>
        <p:txBody>
          <a:bodyPr>
            <a:normAutofit/>
          </a:bodyPr>
          <a:lstStyle/>
          <a:p>
            <a:pPr algn="just"/>
            <a:r>
              <a:rPr lang="en-US" sz="2200" dirty="0" smtClean="0"/>
              <a:t>The </a:t>
            </a:r>
            <a:r>
              <a:rPr lang="en-US" sz="2200" dirty="0"/>
              <a:t>issue of the melting of polar ice caps is a contentious one. Although NASA studies have shown that the amount of ice in Antarctica is increasing, however, this increase is only one-third of what is being lost in the Arctic</a:t>
            </a:r>
            <a:r>
              <a:rPr lang="en-US" sz="2200" dirty="0" smtClean="0"/>
              <a:t>.</a:t>
            </a:r>
          </a:p>
          <a:p>
            <a:pPr algn="just"/>
            <a:endParaRPr lang="en-US" sz="2200" dirty="0"/>
          </a:p>
          <a:p>
            <a:pPr algn="just"/>
            <a:r>
              <a:rPr lang="en-US" sz="2200" dirty="0" smtClean="0"/>
              <a:t>There </a:t>
            </a:r>
            <a:r>
              <a:rPr lang="en-US" sz="2200" dirty="0"/>
              <a:t>is enough evidence that shows sea levels are rising, and the melting of Arctic ice caps is a major contributor. Over time, the melting of polar ice caps could lead to extensive flooding, contamination of drinking water and major changes in ecosystems.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987552"/>
          </a:xfrm>
        </p:spPr>
        <p:txBody>
          <a:bodyPr>
            <a:normAutofit/>
          </a:bodyPr>
          <a:lstStyle/>
          <a:p>
            <a:r>
              <a:rPr lang="en-US" dirty="0" smtClean="0"/>
              <a:t>10. Loss of Biodiversity</a:t>
            </a:r>
            <a:endParaRPr lang="en-US" dirty="0"/>
          </a:p>
        </p:txBody>
      </p:sp>
      <p:sp>
        <p:nvSpPr>
          <p:cNvPr id="6" name="Content Placeholder 5"/>
          <p:cNvSpPr>
            <a:spLocks noGrp="1"/>
          </p:cNvSpPr>
          <p:nvPr>
            <p:ph sz="quarter" idx="1"/>
          </p:nvPr>
        </p:nvSpPr>
        <p:spPr/>
        <p:txBody>
          <a:bodyPr>
            <a:normAutofit/>
          </a:bodyPr>
          <a:lstStyle/>
          <a:p>
            <a:pPr algn="ctr">
              <a:buNone/>
            </a:pPr>
            <a:r>
              <a:rPr lang="en-US" sz="3200" dirty="0" smtClean="0"/>
              <a:t>The existence of a number of different kinds of animals and plants which together make a good and healthy environment.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987552"/>
          </a:xfrm>
        </p:spPr>
        <p:txBody>
          <a:bodyPr>
            <a:normAutofit/>
          </a:bodyPr>
          <a:lstStyle/>
          <a:p>
            <a:r>
              <a:rPr lang="en-US" dirty="0" smtClean="0"/>
              <a:t>10. Loss of Biodiversity</a:t>
            </a:r>
            <a:endParaRPr lang="en-US" dirty="0"/>
          </a:p>
        </p:txBody>
      </p:sp>
      <p:sp>
        <p:nvSpPr>
          <p:cNvPr id="3" name="Content Placeholder 2"/>
          <p:cNvSpPr>
            <a:spLocks noGrp="1"/>
          </p:cNvSpPr>
          <p:nvPr>
            <p:ph sz="quarter" idx="1"/>
          </p:nvPr>
        </p:nvSpPr>
        <p:spPr/>
        <p:txBody>
          <a:bodyPr>
            <a:normAutofit/>
          </a:bodyPr>
          <a:lstStyle/>
          <a:p>
            <a:pPr algn="just"/>
            <a:r>
              <a:rPr lang="en-US" sz="2200" dirty="0" smtClean="0"/>
              <a:t>Human </a:t>
            </a:r>
            <a:r>
              <a:rPr lang="en-US" sz="2200" dirty="0"/>
              <a:t>activity is leading to the extinction of species and habitats and loss of biodiversity. Ecosystems, which took millions of years to perfect, are in danger when any species population is decimating</a:t>
            </a:r>
            <a:r>
              <a:rPr lang="en-US" sz="2200" dirty="0" smtClean="0"/>
              <a:t>.</a:t>
            </a:r>
          </a:p>
          <a:p>
            <a:pPr algn="just"/>
            <a:endParaRPr lang="en-US" sz="2200" dirty="0"/>
          </a:p>
          <a:p>
            <a:pPr algn="just"/>
            <a:r>
              <a:rPr lang="en-US" sz="2200" dirty="0"/>
              <a:t>Balance of natural processes like pollination is crucial to the survival of the ecosystem, and human activity threatens the same. </a:t>
            </a:r>
            <a:endParaRPr lang="en-US" sz="2200" dirty="0" smtClean="0"/>
          </a:p>
          <a:p>
            <a:pPr algn="just"/>
            <a:endParaRPr lang="en-US" sz="2200" dirty="0" smtClean="0"/>
          </a:p>
          <a:p>
            <a:pPr algn="just"/>
            <a:r>
              <a:rPr lang="en-US" sz="2200" dirty="0" smtClean="0"/>
              <a:t>Another </a:t>
            </a:r>
            <a:r>
              <a:rPr lang="en-US" sz="2200" dirty="0"/>
              <a:t>example is the destruction of coral reefs in the various oceans, which support the rich marine life.</a:t>
            </a:r>
          </a:p>
          <a:p>
            <a:pPr algn="just"/>
            <a:endParaRPr lang="en-US" sz="2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11. Climate Change</a:t>
            </a:r>
            <a:endParaRPr lang="en-US" dirty="0"/>
          </a:p>
        </p:txBody>
      </p:sp>
      <p:sp>
        <p:nvSpPr>
          <p:cNvPr id="3" name="Content Placeholder 2"/>
          <p:cNvSpPr>
            <a:spLocks noGrp="1"/>
          </p:cNvSpPr>
          <p:nvPr>
            <p:ph sz="quarter" idx="1"/>
          </p:nvPr>
        </p:nvSpPr>
        <p:spPr>
          <a:xfrm>
            <a:off x="0" y="1166018"/>
            <a:ext cx="9144000" cy="5691982"/>
          </a:xfrm>
        </p:spPr>
        <p:txBody>
          <a:bodyPr>
            <a:normAutofit/>
          </a:bodyPr>
          <a:lstStyle/>
          <a:p>
            <a:endParaRPr lang="en-US" sz="2200" dirty="0" smtClean="0"/>
          </a:p>
          <a:p>
            <a:endParaRPr lang="en-US" sz="2200" dirty="0" smtClean="0"/>
          </a:p>
          <a:p>
            <a:r>
              <a:rPr lang="en-US" sz="2200" dirty="0" smtClean="0"/>
              <a:t>Climate </a:t>
            </a:r>
            <a:r>
              <a:rPr lang="en-US" sz="2200" dirty="0"/>
              <a:t>change is yet another environmental problem that has surfaced in the last couple of decades. It occurs due to the rise in global warming, which happens due to the increase in temperature of the atmosphere by burning fossil fuels and the release of harmful gases by industries</a:t>
            </a:r>
            <a:r>
              <a:rPr lang="en-US" sz="2200" dirty="0" smtClean="0"/>
              <a:t>.</a:t>
            </a:r>
          </a:p>
          <a:p>
            <a:endParaRPr lang="en-US" sz="2200" dirty="0"/>
          </a:p>
          <a:p>
            <a:r>
              <a:rPr lang="en-US" sz="2200" dirty="0"/>
              <a:t>Climate change has various harmful effects but not limited to the melting of polar ice, change in seasons, occurrence of new diseases, frequent occurrence of floods and change in overall weather scenario.</a:t>
            </a:r>
          </a:p>
          <a:p>
            <a:endParaRPr lang="en-US" sz="2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 a.png"/>
          <p:cNvPicPr>
            <a:picLocks noGrp="1" noChangeAspect="1"/>
          </p:cNvPicPr>
          <p:nvPr>
            <p:ph sz="quarter" idx="1"/>
          </p:nvPr>
        </p:nvPicPr>
        <p:blipFill>
          <a:blip r:embed="rId2" cstate="print"/>
          <a:stretch>
            <a:fillRect/>
          </a:stretch>
        </p:blipFill>
        <p:spPr>
          <a:xfrm>
            <a:off x="0" y="1302940"/>
            <a:ext cx="9144000" cy="4252119"/>
          </a:xfrm>
        </p:spPr>
      </p:pic>
      <p:sp>
        <p:nvSpPr>
          <p:cNvPr id="3" name="Title 1"/>
          <p:cNvSpPr>
            <a:spLocks noGrp="1"/>
          </p:cNvSpPr>
          <p:nvPr>
            <p:ph type="title"/>
          </p:nvPr>
        </p:nvSpPr>
        <p:spPr>
          <a:xfrm>
            <a:off x="301752" y="228600"/>
            <a:ext cx="8534400" cy="758952"/>
          </a:xfrm>
        </p:spPr>
        <p:txBody>
          <a:bodyPr>
            <a:normAutofit/>
          </a:bodyPr>
          <a:lstStyle/>
          <a:p>
            <a:r>
              <a:rPr lang="en-US" dirty="0" smtClean="0"/>
              <a:t>12. Ocean Acidification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12. Ocean Acidification</a:t>
            </a:r>
            <a:endParaRPr lang="en-US" dirty="0"/>
          </a:p>
        </p:txBody>
      </p:sp>
      <p:sp>
        <p:nvSpPr>
          <p:cNvPr id="3" name="Content Placeholder 2"/>
          <p:cNvSpPr>
            <a:spLocks noGrp="1"/>
          </p:cNvSpPr>
          <p:nvPr>
            <p:ph sz="quarter" idx="1"/>
          </p:nvPr>
        </p:nvSpPr>
        <p:spPr/>
        <p:txBody>
          <a:bodyPr>
            <a:normAutofit/>
          </a:bodyPr>
          <a:lstStyle/>
          <a:p>
            <a:pPr algn="just"/>
            <a:r>
              <a:rPr lang="en-US" sz="2200" dirty="0" smtClean="0"/>
              <a:t>It is a direct impact of excessive production of CO2. 25% of total atmospheric CO2 is produced by humans. </a:t>
            </a:r>
          </a:p>
          <a:p>
            <a:pPr algn="just"/>
            <a:endParaRPr lang="en-US" sz="2200" dirty="0" smtClean="0"/>
          </a:p>
          <a:p>
            <a:pPr algn="just"/>
            <a:r>
              <a:rPr lang="en-US" sz="2200" dirty="0" smtClean="0"/>
              <a:t>The ocean acidity has increased by the last 250 years, but by 2100, it may shoot up by 150%. The main impact is on shellfish and plankton in the same way as human osteoporosis.</a:t>
            </a:r>
          </a:p>
          <a:p>
            <a:pPr algn="just"/>
            <a:endParaRPr lang="en-US" sz="2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 a.jpg.crdownload"/>
          <p:cNvPicPr>
            <a:picLocks noGrp="1" noChangeAspect="1"/>
          </p:cNvPicPr>
          <p:nvPr>
            <p:ph sz="quarter"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c.jpg"/>
          <p:cNvPicPr>
            <a:picLocks noGrp="1" noChangeAspect="1"/>
          </p:cNvPicPr>
          <p:nvPr>
            <p:ph sz="quarter" idx="1"/>
          </p:nvPr>
        </p:nvPicPr>
        <p:blipFill>
          <a:blip r:embed="rId2" cstate="print"/>
          <a:srcRect l="1667" r="2500" b="2174"/>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533400"/>
          </a:xfrm>
        </p:spPr>
        <p:txBody>
          <a:bodyPr>
            <a:normAutofit/>
          </a:bodyPr>
          <a:lstStyle/>
          <a:p>
            <a:r>
              <a:rPr lang="en-US" sz="2400" b="1" cap="all" dirty="0" smtClean="0"/>
              <a:t>WHAT EXACTLY IS THE NITROGEN CYCLE?</a:t>
            </a:r>
            <a:endParaRPr lang="en-US" sz="2400" dirty="0"/>
          </a:p>
        </p:txBody>
      </p:sp>
      <p:sp>
        <p:nvSpPr>
          <p:cNvPr id="3" name="Content Placeholder 2"/>
          <p:cNvSpPr>
            <a:spLocks noGrp="1"/>
          </p:cNvSpPr>
          <p:nvPr>
            <p:ph sz="quarter" idx="1"/>
          </p:nvPr>
        </p:nvSpPr>
        <p:spPr>
          <a:xfrm>
            <a:off x="152400" y="1527048"/>
            <a:ext cx="8842248" cy="4949952"/>
          </a:xfrm>
        </p:spPr>
        <p:txBody>
          <a:bodyPr>
            <a:normAutofit/>
          </a:bodyPr>
          <a:lstStyle/>
          <a:p>
            <a:pPr algn="just"/>
            <a:r>
              <a:rPr lang="en-US" sz="2000" dirty="0" smtClean="0"/>
              <a:t>The nitrogen cycle is a repeating cycle of processes during which nitrogen moves through both living and non-living things: the atmosphere, soil, water, plants, animals and </a:t>
            </a:r>
            <a:r>
              <a:rPr lang="en-US" sz="2000" u="sng" dirty="0" smtClean="0"/>
              <a:t>bacteria.</a:t>
            </a:r>
          </a:p>
          <a:p>
            <a:pPr algn="just"/>
            <a:endParaRPr lang="en-US" sz="2000" u="sng" dirty="0" smtClean="0">
              <a:hlinkClick r:id="rId2"/>
            </a:endParaRPr>
          </a:p>
          <a:p>
            <a:pPr algn="just"/>
            <a:r>
              <a:rPr lang="en-US" sz="2000" dirty="0" smtClean="0"/>
              <a:t>.In order to move through the different parts of the cycle, nitrogen must change forms. In the atmosphere, nitrogen exists as a gas (N</a:t>
            </a:r>
            <a:r>
              <a:rPr lang="en-US" sz="2000" baseline="-25000" dirty="0" smtClean="0"/>
              <a:t>2</a:t>
            </a:r>
            <a:r>
              <a:rPr lang="en-US" sz="2000" dirty="0" smtClean="0"/>
              <a:t>), but in the soils it exists as nitrogen oxide, NO, and nitrogen dioxide, NO</a:t>
            </a:r>
            <a:r>
              <a:rPr lang="en-US" sz="2000" baseline="-25000" dirty="0" smtClean="0"/>
              <a:t>2</a:t>
            </a:r>
            <a:r>
              <a:rPr lang="en-US" sz="2000" dirty="0" smtClean="0"/>
              <a:t>, and when used as a fertilizer, can be found in other forms, such as ammonia, NH</a:t>
            </a:r>
            <a:r>
              <a:rPr lang="en-US" sz="2000" baseline="-25000" dirty="0" smtClean="0"/>
              <a:t>3</a:t>
            </a:r>
            <a:r>
              <a:rPr lang="en-US" sz="2000" dirty="0" smtClean="0"/>
              <a:t>, which can be processed even further into a different fertilizer, ammonium nitrate, or NH</a:t>
            </a:r>
            <a:r>
              <a:rPr lang="en-US" sz="2000" baseline="-25000" dirty="0" smtClean="0"/>
              <a:t>4</a:t>
            </a:r>
            <a:r>
              <a:rPr lang="en-US" sz="2000" dirty="0" smtClean="0"/>
              <a:t>NO</a:t>
            </a:r>
            <a:r>
              <a:rPr lang="en-US" sz="2000" baseline="-25000" dirty="0" smtClean="0"/>
              <a:t>3</a:t>
            </a:r>
            <a:r>
              <a:rPr lang="en-US" sz="2000" dirty="0" smtClean="0"/>
              <a:t>.</a:t>
            </a:r>
          </a:p>
          <a:p>
            <a:pPr algn="just"/>
            <a:endParaRPr lang="en-US" sz="2000" dirty="0" smtClean="0"/>
          </a:p>
          <a:p>
            <a:pPr algn="just"/>
            <a:r>
              <a:rPr lang="en-US" sz="2000" dirty="0" smtClean="0"/>
              <a:t>There are five stages in the nitrogen cycle, </a:t>
            </a:r>
          </a:p>
          <a:p>
            <a:pPr lvl="1" algn="just"/>
            <a:r>
              <a:rPr lang="en-US" sz="2000" b="1" dirty="0" smtClean="0">
                <a:solidFill>
                  <a:srgbClr val="0070C0"/>
                </a:solidFill>
              </a:rPr>
              <a:t>fixation or volatilization, mineralization, nitrification, immobilization, and </a:t>
            </a:r>
            <a:r>
              <a:rPr lang="en-US" sz="2000" b="1" dirty="0" err="1" smtClean="0">
                <a:solidFill>
                  <a:srgbClr val="0070C0"/>
                </a:solidFill>
              </a:rPr>
              <a:t>denitrification</a:t>
            </a:r>
            <a:r>
              <a:rPr lang="en-US" sz="2000" b="1" dirty="0" smtClean="0">
                <a:solidFill>
                  <a:srgbClr val="0070C0"/>
                </a:solidFill>
              </a:rPr>
              <a:t>.</a:t>
            </a:r>
          </a:p>
          <a:p>
            <a:pPr algn="just"/>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all" dirty="0" smtClean="0"/>
              <a:t>NITROGEN IS KEY TO LIFE!</a:t>
            </a:r>
            <a:endParaRPr lang="en-US" dirty="0"/>
          </a:p>
        </p:txBody>
      </p:sp>
      <p:sp>
        <p:nvSpPr>
          <p:cNvPr id="3" name="Content Placeholder 2"/>
          <p:cNvSpPr>
            <a:spLocks noGrp="1"/>
          </p:cNvSpPr>
          <p:nvPr>
            <p:ph sz="quarter" idx="1"/>
          </p:nvPr>
        </p:nvSpPr>
        <p:spPr>
          <a:xfrm>
            <a:off x="109728" y="1447800"/>
            <a:ext cx="8805672" cy="5181600"/>
          </a:xfrm>
        </p:spPr>
        <p:txBody>
          <a:bodyPr>
            <a:normAutofit fontScale="62500" lnSpcReduction="20000"/>
          </a:bodyPr>
          <a:lstStyle/>
          <a:p>
            <a:r>
              <a:rPr lang="en-US" dirty="0" smtClean="0"/>
              <a:t>Nitrogen is a key element in the nucleic acids </a:t>
            </a:r>
            <a:r>
              <a:rPr lang="en-US" u="sng" dirty="0" smtClean="0">
                <a:solidFill>
                  <a:srgbClr val="0070C0"/>
                </a:solidFill>
              </a:rPr>
              <a:t>DNA and RNA</a:t>
            </a:r>
          </a:p>
          <a:p>
            <a:endParaRPr lang="en-US" u="sng" dirty="0" smtClean="0">
              <a:solidFill>
                <a:srgbClr val="0070C0"/>
              </a:solidFill>
            </a:endParaRPr>
          </a:p>
          <a:p>
            <a:r>
              <a:rPr lang="en-US" u="sng" dirty="0" smtClean="0">
                <a:solidFill>
                  <a:srgbClr val="0070C0"/>
                </a:solidFill>
              </a:rPr>
              <a:t>Deoxyribonucleic acid, a self-replicating material which is present in nearly all living organisms as the main component of chromosomes, and carrier of genetic information.</a:t>
            </a:r>
            <a:endParaRPr lang="en-US" u="sng" dirty="0" smtClean="0">
              <a:solidFill>
                <a:srgbClr val="0070C0"/>
              </a:solidFill>
              <a:hlinkClick r:id="rId2"/>
            </a:endParaRPr>
          </a:p>
          <a:p>
            <a:endParaRPr lang="en-US" u="sng" dirty="0" smtClean="0">
              <a:solidFill>
                <a:srgbClr val="0070C0"/>
              </a:solidFill>
            </a:endParaRPr>
          </a:p>
          <a:p>
            <a:r>
              <a:rPr lang="en-US" u="sng" dirty="0" smtClean="0">
                <a:solidFill>
                  <a:srgbClr val="0070C0"/>
                </a:solidFill>
              </a:rPr>
              <a:t>Ribonucleic acid, a nucleic acid present in all living cells, acts as a messenger carrying instructions from DNA.</a:t>
            </a:r>
          </a:p>
          <a:p>
            <a:pPr>
              <a:buNone/>
            </a:pPr>
            <a:endParaRPr lang="en-US" u="sng" dirty="0" smtClean="0">
              <a:hlinkClick r:id="rId2"/>
            </a:endParaRPr>
          </a:p>
          <a:p>
            <a:r>
              <a:rPr lang="en-US" dirty="0" smtClean="0"/>
              <a:t> which are the most important of all biological molecules and crucial for all living things.</a:t>
            </a:r>
          </a:p>
          <a:p>
            <a:r>
              <a:rPr lang="en-US" dirty="0" smtClean="0"/>
              <a:t> DNA carries the genetic information, which means the instructions for how to make up a life form. </a:t>
            </a:r>
          </a:p>
          <a:p>
            <a:endParaRPr lang="en-US" dirty="0" smtClean="0"/>
          </a:p>
          <a:p>
            <a:r>
              <a:rPr lang="en-US" dirty="0" smtClean="0"/>
              <a:t>When plants do not get enough nitrogen, they are unable to produce amino acids (substances that contain nitrogen and hydrogen and make up many of living cells, muscles and tissue). Without amino acids, plants cannot make the special proteins that the plant cells need to grow. Without enough nitrogen, plant growth is affected negatively.</a:t>
            </a:r>
          </a:p>
          <a:p>
            <a:r>
              <a:rPr lang="en-US" dirty="0" smtClean="0"/>
              <a:t> With too much nitrogen, plants produce excess biomass, or organic matter, such as stalks and leaves, but not enough root structure. In extreme cases, plants with very high levels of nitrogen absorbed from soils can poison farm animals that eat them</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0"/>
            <a:ext cx="88392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Environmental Problems</a:t>
            </a:r>
          </a:p>
        </p:txBody>
      </p:sp>
      <p:graphicFrame>
        <p:nvGraphicFramePr>
          <p:cNvPr id="8" name="Table 7"/>
          <p:cNvGraphicFramePr>
            <a:graphicFrameLocks noGrp="1"/>
          </p:cNvGraphicFramePr>
          <p:nvPr/>
        </p:nvGraphicFramePr>
        <p:xfrm>
          <a:off x="76200" y="1752600"/>
          <a:ext cx="9067800" cy="4953000"/>
        </p:xfrm>
        <a:graphic>
          <a:graphicData uri="http://schemas.openxmlformats.org/drawingml/2006/table">
            <a:tbl>
              <a:tblPr firstRow="1" bandRow="1">
                <a:tableStyleId>{5C22544A-7EE6-4342-B048-85BDC9FD1C3A}</a:tableStyleId>
              </a:tblPr>
              <a:tblGrid>
                <a:gridCol w="4533900"/>
                <a:gridCol w="4533900"/>
              </a:tblGrid>
              <a:tr h="4953000">
                <a:tc>
                  <a:txBody>
                    <a:bodyPr/>
                    <a:lstStyle/>
                    <a:p>
                      <a:pPr>
                        <a:buNone/>
                      </a:pPr>
                      <a:r>
                        <a:rPr lang="en-US" sz="2400" dirty="0" smtClean="0">
                          <a:solidFill>
                            <a:schemeClr val="tx1"/>
                          </a:solidFill>
                        </a:rPr>
                        <a:t>1. Pollution</a:t>
                      </a:r>
                    </a:p>
                    <a:p>
                      <a:pPr>
                        <a:buNone/>
                      </a:pPr>
                      <a:r>
                        <a:rPr lang="en-US" sz="2400" dirty="0" smtClean="0">
                          <a:solidFill>
                            <a:schemeClr val="tx1"/>
                          </a:solidFill>
                        </a:rPr>
                        <a:t>2. Soil Degradation</a:t>
                      </a:r>
                    </a:p>
                    <a:p>
                      <a:pPr>
                        <a:buNone/>
                      </a:pPr>
                      <a:r>
                        <a:rPr lang="en-US" sz="2400" dirty="0" smtClean="0">
                          <a:solidFill>
                            <a:schemeClr val="tx1"/>
                          </a:solidFill>
                        </a:rPr>
                        <a:t>3. Global Warming</a:t>
                      </a:r>
                    </a:p>
                    <a:p>
                      <a:pPr>
                        <a:buNone/>
                      </a:pPr>
                      <a:r>
                        <a:rPr lang="en-US" sz="2400" dirty="0" smtClean="0">
                          <a:solidFill>
                            <a:schemeClr val="tx1"/>
                          </a:solidFill>
                        </a:rPr>
                        <a:t>4. Overpopulation</a:t>
                      </a:r>
                    </a:p>
                    <a:p>
                      <a:pPr>
                        <a:buNone/>
                      </a:pPr>
                      <a:r>
                        <a:rPr lang="en-US" sz="2400" dirty="0" smtClean="0">
                          <a:solidFill>
                            <a:schemeClr val="tx1"/>
                          </a:solidFill>
                        </a:rPr>
                        <a:t>5. Natural Resource Depletion</a:t>
                      </a:r>
                    </a:p>
                    <a:p>
                      <a:pPr>
                        <a:buNone/>
                      </a:pPr>
                      <a:r>
                        <a:rPr lang="en-US" sz="2400" dirty="0" smtClean="0">
                          <a:solidFill>
                            <a:schemeClr val="tx1"/>
                          </a:solidFill>
                        </a:rPr>
                        <a:t>6. Generating Unsustainable Waste</a:t>
                      </a:r>
                    </a:p>
                    <a:p>
                      <a:pPr>
                        <a:buNone/>
                      </a:pPr>
                      <a:r>
                        <a:rPr lang="en-US" sz="2400" dirty="0" smtClean="0">
                          <a:solidFill>
                            <a:schemeClr val="tx1"/>
                          </a:solidFill>
                        </a:rPr>
                        <a:t>7. Waste Disposal</a:t>
                      </a:r>
                    </a:p>
                    <a:p>
                      <a:pPr>
                        <a:buNone/>
                      </a:pPr>
                      <a:r>
                        <a:rPr lang="en-US" sz="2400" dirty="0" smtClean="0">
                          <a:solidFill>
                            <a:schemeClr val="tx1"/>
                          </a:solidFill>
                        </a:rPr>
                        <a:t>8. Deforestation</a:t>
                      </a:r>
                    </a:p>
                    <a:p>
                      <a:pPr>
                        <a:buNone/>
                      </a:pPr>
                      <a:r>
                        <a:rPr lang="en-US" sz="2400" dirty="0" smtClean="0">
                          <a:solidFill>
                            <a:schemeClr val="tx1"/>
                          </a:solidFill>
                        </a:rPr>
                        <a:t>9. Polar Ice Caps</a:t>
                      </a:r>
                    </a:p>
                    <a:p>
                      <a:pPr>
                        <a:buNone/>
                      </a:pPr>
                      <a:r>
                        <a:rPr lang="en-US" sz="2400" dirty="0" smtClean="0">
                          <a:solidFill>
                            <a:schemeClr val="tx1"/>
                          </a:solidFill>
                        </a:rPr>
                        <a:t>10. Loss of Biodiversity</a:t>
                      </a:r>
                    </a:p>
                    <a:p>
                      <a:endParaRPr lang="en-US" sz="2400" dirty="0">
                        <a:solidFill>
                          <a:schemeClr val="tx1"/>
                        </a:solidFill>
                      </a:endParaRPr>
                    </a:p>
                  </a:txBody>
                  <a:tcPr>
                    <a:noFill/>
                  </a:tcPr>
                </a:tc>
                <a:tc>
                  <a:txBody>
                    <a:bodyPr/>
                    <a:lstStyle/>
                    <a:p>
                      <a:pPr>
                        <a:buNone/>
                      </a:pPr>
                      <a:r>
                        <a:rPr lang="en-US" sz="2400" dirty="0" smtClean="0">
                          <a:solidFill>
                            <a:schemeClr val="tx1"/>
                          </a:solidFill>
                        </a:rPr>
                        <a:t>11. Climate Change</a:t>
                      </a:r>
                    </a:p>
                    <a:p>
                      <a:pPr>
                        <a:buNone/>
                      </a:pPr>
                      <a:r>
                        <a:rPr lang="en-US" sz="2400" dirty="0" smtClean="0">
                          <a:solidFill>
                            <a:schemeClr val="tx1"/>
                          </a:solidFill>
                        </a:rPr>
                        <a:t>12. Ocean Acidification</a:t>
                      </a:r>
                    </a:p>
                    <a:p>
                      <a:pPr>
                        <a:buNone/>
                      </a:pPr>
                      <a:r>
                        <a:rPr lang="en-US" sz="2400" dirty="0" smtClean="0">
                          <a:solidFill>
                            <a:schemeClr val="tx1"/>
                          </a:solidFill>
                        </a:rPr>
                        <a:t>13. The Nitrogen Cycle</a:t>
                      </a:r>
                    </a:p>
                    <a:p>
                      <a:pPr>
                        <a:buNone/>
                      </a:pPr>
                      <a:r>
                        <a:rPr lang="en-US" sz="2400" dirty="0" smtClean="0">
                          <a:solidFill>
                            <a:schemeClr val="tx1"/>
                          </a:solidFill>
                        </a:rPr>
                        <a:t>14. Ozone Layer Depletion</a:t>
                      </a:r>
                    </a:p>
                    <a:p>
                      <a:pPr>
                        <a:buNone/>
                      </a:pPr>
                      <a:r>
                        <a:rPr lang="en-US" sz="2400" dirty="0" smtClean="0">
                          <a:solidFill>
                            <a:schemeClr val="tx1"/>
                          </a:solidFill>
                        </a:rPr>
                        <a:t>15. Acid Rain</a:t>
                      </a:r>
                    </a:p>
                    <a:p>
                      <a:pPr>
                        <a:buNone/>
                      </a:pPr>
                      <a:r>
                        <a:rPr lang="en-US" sz="2400" dirty="0" smtClean="0">
                          <a:solidFill>
                            <a:schemeClr val="tx1"/>
                          </a:solidFill>
                        </a:rPr>
                        <a:t>16. Water Pollution</a:t>
                      </a:r>
                    </a:p>
                    <a:p>
                      <a:pPr>
                        <a:buNone/>
                      </a:pPr>
                      <a:r>
                        <a:rPr lang="en-US" sz="2400" dirty="0" smtClean="0">
                          <a:solidFill>
                            <a:schemeClr val="tx1"/>
                          </a:solidFill>
                        </a:rPr>
                        <a:t>17. Overfishing</a:t>
                      </a:r>
                    </a:p>
                    <a:p>
                      <a:pPr>
                        <a:buNone/>
                      </a:pPr>
                      <a:r>
                        <a:rPr lang="en-US" sz="2400" dirty="0" smtClean="0">
                          <a:solidFill>
                            <a:schemeClr val="tx1"/>
                          </a:solidFill>
                        </a:rPr>
                        <a:t>18. Urban Sprawl</a:t>
                      </a:r>
                    </a:p>
                    <a:p>
                      <a:pPr>
                        <a:buNone/>
                      </a:pPr>
                      <a:r>
                        <a:rPr lang="en-US" sz="2400" dirty="0" smtClean="0">
                          <a:solidFill>
                            <a:schemeClr val="tx1"/>
                          </a:solidFill>
                        </a:rPr>
                        <a:t>19. Public Health Issues</a:t>
                      </a:r>
                    </a:p>
                    <a:p>
                      <a:pPr>
                        <a:buNone/>
                      </a:pPr>
                      <a:r>
                        <a:rPr lang="en-US" sz="2400" dirty="0" smtClean="0">
                          <a:solidFill>
                            <a:schemeClr val="tx1"/>
                          </a:solidFill>
                        </a:rPr>
                        <a:t>20. Genetic Engineering</a:t>
                      </a:r>
                      <a:endParaRPr lang="en-US" sz="2400" dirty="0">
                        <a:solidFill>
                          <a:schemeClr val="tx1"/>
                        </a:solidFill>
                      </a:endParaRPr>
                    </a:p>
                  </a:txBody>
                  <a:tcPr>
                    <a:no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533400"/>
          </a:xfrm>
        </p:spPr>
        <p:txBody>
          <a:bodyPr>
            <a:normAutofit fontScale="90000"/>
          </a:bodyPr>
          <a:lstStyle/>
          <a:p>
            <a:r>
              <a:rPr lang="en-US" dirty="0" smtClean="0"/>
              <a:t>NITROGEN IMPORTANCE ??</a:t>
            </a:r>
            <a:endParaRPr lang="en-US" dirty="0"/>
          </a:p>
        </p:txBody>
      </p:sp>
      <p:sp>
        <p:nvSpPr>
          <p:cNvPr id="3" name="Content Placeholder 2"/>
          <p:cNvSpPr>
            <a:spLocks noGrp="1"/>
          </p:cNvSpPr>
          <p:nvPr>
            <p:ph sz="quarter" idx="1"/>
          </p:nvPr>
        </p:nvSpPr>
        <p:spPr>
          <a:xfrm>
            <a:off x="301752" y="1752600"/>
            <a:ext cx="8503920" cy="4572000"/>
          </a:xfrm>
        </p:spPr>
        <p:txBody>
          <a:bodyPr>
            <a:normAutofit/>
          </a:bodyPr>
          <a:lstStyle/>
          <a:p>
            <a:pPr algn="just"/>
            <a:r>
              <a:rPr lang="en-US" sz="1800" dirty="0" smtClean="0"/>
              <a:t>By mole fraction (i.e., by number of molecules), dry air contains </a:t>
            </a:r>
            <a:r>
              <a:rPr lang="en-US" sz="1800" b="1" dirty="0" smtClean="0"/>
              <a:t>78.08% nitrogen, 20.95% oxygen, 0.93% argon, 0.04% carbon dioxide, and small amounts of other gases</a:t>
            </a:r>
            <a:r>
              <a:rPr lang="en-US" sz="1800" dirty="0" smtClean="0"/>
              <a:t>. Air also contains a variable amount of water vapor, on average around 1% at sea level, and 0.4% over the entire atmosphere.</a:t>
            </a:r>
          </a:p>
          <a:p>
            <a:endParaRPr lang="en-US" sz="1800" b="1" dirty="0" smtClean="0"/>
          </a:p>
          <a:p>
            <a:r>
              <a:rPr lang="en-US" sz="1800" b="1" dirty="0" smtClean="0"/>
              <a:t>Usually, Composition of the 4 most abundant gases are:</a:t>
            </a:r>
            <a:endParaRPr lang="en-US" sz="1800" dirty="0" smtClean="0"/>
          </a:p>
          <a:p>
            <a:r>
              <a:rPr lang="en-US" sz="1800" dirty="0" smtClean="0"/>
              <a:t>Nitrogen (N</a:t>
            </a:r>
            <a:r>
              <a:rPr lang="en-US" sz="1800" baseline="-25000" dirty="0" smtClean="0"/>
              <a:t>2</a:t>
            </a:r>
            <a:r>
              <a:rPr lang="en-US" sz="1800" dirty="0" smtClean="0"/>
              <a:t>) - 78.084%</a:t>
            </a:r>
          </a:p>
          <a:p>
            <a:r>
              <a:rPr lang="en-US" sz="1800" dirty="0" smtClean="0"/>
              <a:t>Oxygen (O</a:t>
            </a:r>
            <a:r>
              <a:rPr lang="en-US" sz="1800" baseline="-25000" dirty="0" smtClean="0"/>
              <a:t>2</a:t>
            </a:r>
            <a:r>
              <a:rPr lang="en-US" sz="1800" dirty="0" smtClean="0"/>
              <a:t>) - 20.9476%</a:t>
            </a:r>
          </a:p>
          <a:p>
            <a:r>
              <a:rPr lang="en-US" sz="1800" dirty="0" smtClean="0"/>
              <a:t>Argon (</a:t>
            </a:r>
            <a:r>
              <a:rPr lang="en-US" sz="1800" dirty="0" err="1" smtClean="0"/>
              <a:t>Ar</a:t>
            </a:r>
            <a:r>
              <a:rPr lang="en-US" sz="1800" dirty="0" smtClean="0"/>
              <a:t>) - 0.934%</a:t>
            </a:r>
          </a:p>
          <a:p>
            <a:r>
              <a:rPr lang="en-US" sz="1800" dirty="0" smtClean="0"/>
              <a:t>Carbon dioxide (CO</a:t>
            </a:r>
            <a:r>
              <a:rPr lang="en-US" sz="1800" baseline="-25000" dirty="0" smtClean="0"/>
              <a:t>2</a:t>
            </a:r>
            <a:r>
              <a:rPr lang="en-US" sz="1800" dirty="0" smtClean="0"/>
              <a:t>) 0.0314%</a:t>
            </a:r>
          </a:p>
          <a:p>
            <a:pPr algn="just"/>
            <a:r>
              <a:rPr lang="en-US" sz="1800" dirty="0" smtClean="0"/>
              <a:t>Nitrogen is a fundamental component of </a:t>
            </a:r>
            <a:r>
              <a:rPr lang="en-US" sz="1800" dirty="0" smtClean="0">
                <a:hlinkClick r:id="rId2" tooltip="Amino acids"/>
              </a:rPr>
              <a:t>amino acids</a:t>
            </a:r>
            <a:r>
              <a:rPr lang="en-US" sz="1800" dirty="0" smtClean="0"/>
              <a:t>, which are the molecular building blocks of </a:t>
            </a:r>
            <a:r>
              <a:rPr lang="en-US" sz="1800" dirty="0" smtClean="0">
                <a:hlinkClick r:id="rId3" tooltip="Protein"/>
              </a:rPr>
              <a:t>protein</a:t>
            </a:r>
            <a:r>
              <a:rPr lang="en-US" sz="1800" dirty="0" smtClean="0"/>
              <a:t>. </a:t>
            </a:r>
            <a:endParaRPr lang="en-US" sz="1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THUS </a:t>
            </a:r>
            <a:endParaRPr lang="en-US" dirty="0"/>
          </a:p>
        </p:txBody>
      </p:sp>
      <p:sp>
        <p:nvSpPr>
          <p:cNvPr id="3" name="Content Placeholder 2"/>
          <p:cNvSpPr>
            <a:spLocks noGrp="1"/>
          </p:cNvSpPr>
          <p:nvPr>
            <p:ph sz="quarter" idx="1"/>
          </p:nvPr>
        </p:nvSpPr>
        <p:spPr>
          <a:xfrm>
            <a:off x="301752" y="1527048"/>
            <a:ext cx="8503920" cy="4721352"/>
          </a:xfrm>
        </p:spPr>
        <p:txBody>
          <a:bodyPr>
            <a:normAutofit fontScale="77500" lnSpcReduction="20000"/>
          </a:bodyPr>
          <a:lstStyle/>
          <a:p>
            <a:pPr algn="just"/>
            <a:r>
              <a:rPr lang="en-US" dirty="0" smtClean="0"/>
              <a:t>Understanding how the plant-soil nitrogen cycle works can help us make better decisions about what crops to grow and where to grow them, so we have an adequate supply of food.</a:t>
            </a:r>
          </a:p>
          <a:p>
            <a:pPr algn="just"/>
            <a:endParaRPr lang="en-US" dirty="0" smtClean="0"/>
          </a:p>
          <a:p>
            <a:pPr algn="just"/>
            <a:r>
              <a:rPr lang="en-US" dirty="0" smtClean="0"/>
              <a:t>Knowledge of the nitrogen cycle can also help us reduce pollution caused by adding too much fertilizer to soils.</a:t>
            </a:r>
          </a:p>
          <a:p>
            <a:pPr algn="just"/>
            <a:endParaRPr lang="en-US" dirty="0" smtClean="0"/>
          </a:p>
          <a:p>
            <a:pPr algn="just"/>
            <a:r>
              <a:rPr lang="en-US" dirty="0" smtClean="0"/>
              <a:t>Certain plants can uptake more nitrogen or other nutrients, such as phosphorous, another fertilizer, and can even be used as a “buffer,” or filter, to prevent excessive fertilizer from entering waterways.</a:t>
            </a:r>
          </a:p>
          <a:p>
            <a:pPr algn="just"/>
            <a:endParaRPr lang="en-US" dirty="0" smtClean="0"/>
          </a:p>
          <a:p>
            <a:pPr algn="just"/>
            <a:r>
              <a:rPr lang="en-US" dirty="0" smtClean="0"/>
              <a:t>For example, a study done by Haycock and </a:t>
            </a:r>
            <a:r>
              <a:rPr lang="en-US" dirty="0" err="1" smtClean="0"/>
              <a:t>Pinay</a:t>
            </a:r>
            <a:r>
              <a:rPr lang="en-US" dirty="0" smtClean="0"/>
              <a:t> showed that poplar trees (</a:t>
            </a:r>
            <a:r>
              <a:rPr lang="en-US" i="1" dirty="0" err="1" smtClean="0"/>
              <a:t>Populus</a:t>
            </a:r>
            <a:r>
              <a:rPr lang="en-US" i="1" dirty="0" smtClean="0"/>
              <a:t> </a:t>
            </a:r>
            <a:r>
              <a:rPr lang="en-US" i="1" dirty="0" err="1" smtClean="0"/>
              <a:t>italica</a:t>
            </a:r>
            <a:r>
              <a:rPr lang="en-US" dirty="0" smtClean="0"/>
              <a:t>) used as a buffer held on to 99% of the nitrate entering the underground water flow during winter, while a riverbank zone covered with a specific grass (</a:t>
            </a:r>
            <a:r>
              <a:rPr lang="en-US" i="1" dirty="0" err="1" smtClean="0"/>
              <a:t>Lolium</a:t>
            </a:r>
            <a:r>
              <a:rPr lang="en-US" i="1" dirty="0" smtClean="0"/>
              <a:t> </a:t>
            </a:r>
            <a:r>
              <a:rPr lang="en-US" i="1" dirty="0" err="1" smtClean="0"/>
              <a:t>perenne</a:t>
            </a:r>
            <a:r>
              <a:rPr lang="en-US" dirty="0" smtClean="0"/>
              <a:t> L.) held up to 84% of the nitrate, preventing it from entering the river.</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zo.jpg"/>
          <p:cNvPicPr>
            <a:picLocks noGrp="1" noChangeAspect="1"/>
          </p:cNvPicPr>
          <p:nvPr>
            <p:ph sz="quarter" idx="1"/>
          </p:nvPr>
        </p:nvPicPr>
        <p:blipFill>
          <a:blip r:embed="rId2" cstate="print"/>
          <a:stretch>
            <a:fillRect/>
          </a:stretch>
        </p:blipFill>
        <p:spPr>
          <a:xfrm>
            <a:off x="-1" y="0"/>
            <a:ext cx="9175677" cy="68580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14. Ozone Layer Depletion</a:t>
            </a:r>
            <a:endParaRPr lang="en-US" dirty="0"/>
          </a:p>
        </p:txBody>
      </p:sp>
      <p:sp>
        <p:nvSpPr>
          <p:cNvPr id="3" name="Content Placeholder 2"/>
          <p:cNvSpPr>
            <a:spLocks noGrp="1"/>
          </p:cNvSpPr>
          <p:nvPr>
            <p:ph sz="quarter" idx="1"/>
          </p:nvPr>
        </p:nvSpPr>
        <p:spPr>
          <a:xfrm>
            <a:off x="301752" y="1371600"/>
            <a:ext cx="8503920" cy="5102352"/>
          </a:xfrm>
        </p:spPr>
        <p:txBody>
          <a:bodyPr>
            <a:noAutofit/>
          </a:bodyPr>
          <a:lstStyle/>
          <a:p>
            <a:pPr algn="just"/>
            <a:r>
              <a:rPr lang="en-US" sz="2000" dirty="0" smtClean="0"/>
              <a:t>When chlorine and bromine atoms come into contact with ozone in the stratosphere, they destroy ozone molecules. One chlorine atom can destroy over 100,000 ozone molecules before it is removed from the stratosphere. Ozone can be destroyed more quickly than it is naturally created.</a:t>
            </a:r>
          </a:p>
          <a:p>
            <a:pPr algn="just"/>
            <a:endParaRPr lang="en-US" sz="2000" dirty="0" smtClean="0"/>
          </a:p>
          <a:p>
            <a:pPr algn="just"/>
            <a:r>
              <a:rPr lang="en-US" sz="2000" dirty="0" smtClean="0"/>
              <a:t>The </a:t>
            </a:r>
            <a:r>
              <a:rPr lang="en-US" sz="2000" dirty="0"/>
              <a:t>ozone layer is an invisible layer of protection around the planet that protects us from the sun’s harmful rays. </a:t>
            </a:r>
            <a:endParaRPr lang="en-US" sz="2000" dirty="0" smtClean="0"/>
          </a:p>
          <a:p>
            <a:pPr algn="just"/>
            <a:endParaRPr lang="en-US" sz="2000" dirty="0" smtClean="0"/>
          </a:p>
          <a:p>
            <a:pPr algn="just"/>
            <a:r>
              <a:rPr lang="en-US" sz="2000" dirty="0" smtClean="0"/>
              <a:t>The </a:t>
            </a:r>
            <a:r>
              <a:rPr lang="en-US" sz="2000" dirty="0"/>
              <a:t>depletion of the crucial Ozone layer of the atmosphere is attributed to pollution caused by Chlorine and Bromide found in </a:t>
            </a:r>
            <a:r>
              <a:rPr lang="en-US" sz="2000" dirty="0" err="1"/>
              <a:t>Chloro-fluoro</a:t>
            </a:r>
            <a:r>
              <a:rPr lang="en-US" sz="2000" dirty="0"/>
              <a:t> carbons (CFCs). </a:t>
            </a:r>
            <a:endParaRPr lang="en-US" sz="2000" dirty="0" smtClean="0"/>
          </a:p>
          <a:p>
            <a:pPr algn="just"/>
            <a:endParaRPr lang="en-US" sz="2000" dirty="0" smtClean="0"/>
          </a:p>
          <a:p>
            <a:pPr algn="just"/>
            <a:r>
              <a:rPr lang="en-US" sz="2000" dirty="0" smtClean="0"/>
              <a:t>Once </a:t>
            </a:r>
            <a:r>
              <a:rPr lang="en-US" sz="2000" dirty="0"/>
              <a:t>these toxic gases reach the upper atmosphere, they create a hole in the ozone layer, the biggest of which is above the Antarctic.</a:t>
            </a:r>
          </a:p>
          <a:p>
            <a:pPr algn="just"/>
            <a:endParaRPr lang="en-US"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15. Acid Rain</a:t>
            </a:r>
            <a:endParaRPr lang="en-US" dirty="0"/>
          </a:p>
        </p:txBody>
      </p:sp>
      <p:sp>
        <p:nvSpPr>
          <p:cNvPr id="3" name="Content Placeholder 2"/>
          <p:cNvSpPr>
            <a:spLocks noGrp="1"/>
          </p:cNvSpPr>
          <p:nvPr>
            <p:ph sz="quarter" idx="1"/>
          </p:nvPr>
        </p:nvSpPr>
        <p:spPr>
          <a:xfrm>
            <a:off x="76200" y="1219200"/>
            <a:ext cx="8915400" cy="5638800"/>
          </a:xfrm>
        </p:spPr>
        <p:txBody>
          <a:bodyPr>
            <a:normAutofit fontScale="92500" lnSpcReduction="20000"/>
          </a:bodyPr>
          <a:lstStyle/>
          <a:p>
            <a:endParaRPr lang="en-US" sz="1800" dirty="0" smtClean="0"/>
          </a:p>
          <a:p>
            <a:r>
              <a:rPr lang="en-US" sz="1800" b="1" dirty="0" smtClean="0"/>
              <a:t>Acid rain</a:t>
            </a:r>
            <a:r>
              <a:rPr lang="en-US" sz="1800" dirty="0" smtClean="0"/>
              <a:t> is rain or any other form of precipitation that is unusually acidic, meaning that it has elevated levels of hydrogen ions (low pH). </a:t>
            </a:r>
          </a:p>
          <a:p>
            <a:endParaRPr lang="en-US" sz="1800" dirty="0" smtClean="0"/>
          </a:p>
          <a:p>
            <a:r>
              <a:rPr lang="en-US" sz="1800" dirty="0" smtClean="0"/>
              <a:t>Most water, including drinking water, has a neutral pH that exists between 6.5-8.5, but acid rain has a pH level lower than this and ranges from 4-5 on average.</a:t>
            </a:r>
            <a:r>
              <a:rPr lang="en-US" sz="1800" baseline="30000" dirty="0" smtClean="0">
                <a:hlinkClick r:id="rId2"/>
              </a:rPr>
              <a:t>[</a:t>
            </a:r>
            <a:endParaRPr lang="en-US" sz="1800" baseline="30000" dirty="0" smtClean="0"/>
          </a:p>
          <a:p>
            <a:endParaRPr lang="en-US" sz="1800" baseline="30000" dirty="0" smtClean="0"/>
          </a:p>
          <a:p>
            <a:r>
              <a:rPr lang="en-US" sz="1800" dirty="0" smtClean="0"/>
              <a:t> The more acidic the acid rain is, the lower its pH is.</a:t>
            </a:r>
            <a:endParaRPr lang="en-US" sz="1800" baseline="30000" dirty="0" smtClean="0"/>
          </a:p>
          <a:p>
            <a:endParaRPr lang="en-US" sz="1800" baseline="30000" dirty="0" smtClean="0"/>
          </a:p>
          <a:p>
            <a:r>
              <a:rPr lang="en-US" sz="1800" dirty="0" smtClean="0"/>
              <a:t>Acid rain can have harmful effects on plants, aquatic animals, and infrastructure.</a:t>
            </a:r>
          </a:p>
          <a:p>
            <a:endParaRPr lang="en-US" sz="1800" dirty="0" smtClean="0"/>
          </a:p>
          <a:p>
            <a:r>
              <a:rPr lang="en-US" sz="1800" dirty="0" smtClean="0"/>
              <a:t>Acid rain is caused by emissions of </a:t>
            </a:r>
            <a:r>
              <a:rPr lang="en-US" sz="1800" dirty="0" err="1" smtClean="0"/>
              <a:t>sulphur</a:t>
            </a:r>
            <a:r>
              <a:rPr lang="en-US" sz="1800" dirty="0" smtClean="0"/>
              <a:t> dioxide and nitrogen oxide, which react with the water molecules in the atmosphere to produce acids. </a:t>
            </a:r>
          </a:p>
          <a:p>
            <a:endParaRPr lang="en-US" sz="1800" dirty="0" smtClean="0"/>
          </a:p>
          <a:p>
            <a:pPr algn="just"/>
            <a:r>
              <a:rPr lang="en-US" sz="1800" dirty="0" smtClean="0"/>
              <a:t>Acid </a:t>
            </a:r>
            <a:r>
              <a:rPr lang="en-US" sz="1800" dirty="0"/>
              <a:t>rain occurs due to the presence of certain pollutants in the atmosphere. Acid rain can be caused due to combustion of fossil fuels or erupting volcanoes or rotting vegetation which releases sulfur dioxide and nitrogen oxide into the atmosphere</a:t>
            </a:r>
            <a:r>
              <a:rPr lang="en-US" sz="1800" dirty="0" smtClean="0"/>
              <a:t>.</a:t>
            </a:r>
          </a:p>
          <a:p>
            <a:pPr algn="ctr"/>
            <a:endParaRPr lang="en-US" sz="1800" dirty="0" smtClean="0"/>
          </a:p>
          <a:p>
            <a:r>
              <a:rPr lang="en-US" sz="1800" dirty="0" smtClean="0"/>
              <a:t>Acid rain has been shown to have adverse impacts on forests, freshwaters, and soils, killing microbes, insects and aquatic life-forms, causing paint to peel, corrosion of steel structures such as bridges, and weathering of stone buildings and statues as well as having impacts on human health</a:t>
            </a:r>
            <a:endParaRPr lang="en-US" sz="1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id rain.JPG"/>
          <p:cNvPicPr>
            <a:picLocks noGrp="1" noChangeAspect="1"/>
          </p:cNvPicPr>
          <p:nvPr>
            <p:ph sz="quarter" idx="1"/>
          </p:nvPr>
        </p:nvPicPr>
        <p:blipFill>
          <a:blip r:embed="rId2" cstate="print"/>
          <a:stretch>
            <a:fillRect/>
          </a:stretch>
        </p:blipFill>
        <p:spPr>
          <a:xfrm>
            <a:off x="0" y="0"/>
            <a:ext cx="9144000" cy="5715000"/>
          </a:xfrm>
        </p:spPr>
      </p:pic>
      <p:sp>
        <p:nvSpPr>
          <p:cNvPr id="5" name="Rectangle 4"/>
          <p:cNvSpPr/>
          <p:nvPr/>
        </p:nvSpPr>
        <p:spPr>
          <a:xfrm>
            <a:off x="0" y="5867400"/>
            <a:ext cx="9144000" cy="646331"/>
          </a:xfrm>
          <a:prstGeom prst="rect">
            <a:avLst/>
          </a:prstGeom>
        </p:spPr>
        <p:txBody>
          <a:bodyPr wrap="square">
            <a:spAutoFit/>
          </a:bodyPr>
          <a:lstStyle/>
          <a:p>
            <a:pPr algn="ctr"/>
            <a:r>
              <a:rPr lang="en-US" b="1" dirty="0" smtClean="0"/>
              <a:t>Acid rain can have severe effects on vegetation. </a:t>
            </a:r>
          </a:p>
          <a:p>
            <a:pPr algn="ctr"/>
            <a:r>
              <a:rPr lang="en-US" b="1" dirty="0" smtClean="0"/>
              <a:t>A forest in the Black Triangle in Europe</a:t>
            </a:r>
            <a:endParaRPr lang="en-US"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id rain 2.jpg"/>
          <p:cNvPicPr>
            <a:picLocks noGrp="1" noChangeAspect="1"/>
          </p:cNvPicPr>
          <p:nvPr>
            <p:ph sz="quarter" idx="1"/>
          </p:nvPr>
        </p:nvPicPr>
        <p:blipFill>
          <a:blip r:embed="rId2" cstate="print"/>
          <a:stretch>
            <a:fillRect/>
          </a:stretch>
        </p:blipFill>
        <p:spPr>
          <a:xfrm>
            <a:off x="223024" y="0"/>
            <a:ext cx="8920976" cy="5943600"/>
          </a:xfrm>
        </p:spPr>
      </p:pic>
      <p:sp>
        <p:nvSpPr>
          <p:cNvPr id="6" name="Rectangle 5"/>
          <p:cNvSpPr/>
          <p:nvPr/>
        </p:nvSpPr>
        <p:spPr>
          <a:xfrm>
            <a:off x="457200" y="6019800"/>
            <a:ext cx="8229600" cy="523220"/>
          </a:xfrm>
          <a:prstGeom prst="rect">
            <a:avLst/>
          </a:prstGeom>
        </p:spPr>
        <p:txBody>
          <a:bodyPr wrap="square">
            <a:spAutoFit/>
          </a:bodyPr>
          <a:lstStyle/>
          <a:p>
            <a:pPr algn="ctr"/>
            <a:r>
              <a:rPr lang="en-US" sz="2800" b="1" dirty="0" smtClean="0"/>
              <a:t>Acid Rain And Weathering</a:t>
            </a:r>
            <a:endParaRPr lang="en-US" sz="28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id rain 3.jpg"/>
          <p:cNvPicPr>
            <a:picLocks noChangeAspect="1"/>
          </p:cNvPicPr>
          <p:nvPr/>
        </p:nvPicPr>
        <p:blipFill>
          <a:blip r:embed="rId2" cstate="print"/>
          <a:stretch>
            <a:fillRect/>
          </a:stretch>
        </p:blipFill>
        <p:spPr>
          <a:xfrm>
            <a:off x="0" y="0"/>
            <a:ext cx="5181600" cy="6858000"/>
          </a:xfrm>
          <a:prstGeom prst="rect">
            <a:avLst/>
          </a:prstGeom>
        </p:spPr>
      </p:pic>
      <p:sp>
        <p:nvSpPr>
          <p:cNvPr id="5" name="Rectangle 4"/>
          <p:cNvSpPr/>
          <p:nvPr/>
        </p:nvSpPr>
        <p:spPr>
          <a:xfrm>
            <a:off x="4572000" y="3733800"/>
            <a:ext cx="4572000" cy="954107"/>
          </a:xfrm>
          <a:prstGeom prst="rect">
            <a:avLst/>
          </a:prstGeom>
        </p:spPr>
        <p:txBody>
          <a:bodyPr wrap="square">
            <a:spAutoFit/>
          </a:bodyPr>
          <a:lstStyle/>
          <a:p>
            <a:pPr algn="ctr"/>
            <a:r>
              <a:rPr lang="en-US" sz="2800" b="1" dirty="0" smtClean="0"/>
              <a:t>Acid Rain And Weathering</a:t>
            </a:r>
            <a:endParaRPr lang="en-US" sz="28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17. Overfishing</a:t>
            </a:r>
            <a:endParaRPr lang="en-US" dirty="0"/>
          </a:p>
        </p:txBody>
      </p:sp>
      <p:pic>
        <p:nvPicPr>
          <p:cNvPr id="6" name="Picture 5" descr="overfishing.jpg"/>
          <p:cNvPicPr>
            <a:picLocks noChangeAspect="1"/>
          </p:cNvPicPr>
          <p:nvPr/>
        </p:nvPicPr>
        <p:blipFill>
          <a:blip r:embed="rId2" cstate="print"/>
          <a:stretch>
            <a:fillRect/>
          </a:stretch>
        </p:blipFill>
        <p:spPr>
          <a:xfrm>
            <a:off x="838200" y="1295400"/>
            <a:ext cx="7543800" cy="50847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17. Overfishing</a:t>
            </a:r>
            <a:endParaRPr lang="en-US" dirty="0"/>
          </a:p>
        </p:txBody>
      </p:sp>
      <p:sp>
        <p:nvSpPr>
          <p:cNvPr id="3" name="Content Placeholder 2"/>
          <p:cNvSpPr>
            <a:spLocks noGrp="1"/>
          </p:cNvSpPr>
          <p:nvPr>
            <p:ph sz="quarter" idx="1"/>
          </p:nvPr>
        </p:nvSpPr>
        <p:spPr>
          <a:xfrm>
            <a:off x="228600" y="1523999"/>
            <a:ext cx="8686800" cy="4572001"/>
          </a:xfrm>
        </p:spPr>
        <p:txBody>
          <a:bodyPr>
            <a:noAutofit/>
          </a:bodyPr>
          <a:lstStyle/>
          <a:p>
            <a:r>
              <a:rPr lang="en-US" sz="2000" dirty="0" smtClean="0"/>
              <a:t>Overfishing is the removal of a species of fish from a body of water at a rate greater than that the species can replenish its population naturally, resulting in the species becoming increasingly </a:t>
            </a:r>
            <a:r>
              <a:rPr lang="en-US" sz="2000" dirty="0" err="1" smtClean="0"/>
              <a:t>underpopulated</a:t>
            </a:r>
            <a:r>
              <a:rPr lang="en-US" sz="2000" dirty="0" smtClean="0"/>
              <a:t> in that area</a:t>
            </a:r>
          </a:p>
          <a:p>
            <a:endParaRPr lang="en-US" sz="2000" dirty="0" smtClean="0"/>
          </a:p>
          <a:p>
            <a:r>
              <a:rPr lang="en-US" sz="2000" dirty="0" smtClean="0"/>
              <a:t>Overfishing </a:t>
            </a:r>
            <a:r>
              <a:rPr lang="en-US" sz="2000" dirty="0"/>
              <a:t>affects natural ecosystems severely and leads to an imbalance of ocean life. Around 63% of global fish stocks are estimated to be overfished</a:t>
            </a:r>
            <a:r>
              <a:rPr lang="en-US" sz="2000" dirty="0" smtClean="0"/>
              <a:t>.</a:t>
            </a:r>
          </a:p>
          <a:p>
            <a:endParaRPr lang="en-US" sz="2000" dirty="0" smtClean="0"/>
          </a:p>
          <a:p>
            <a:r>
              <a:rPr lang="en-US" sz="2000" dirty="0" smtClean="0"/>
              <a:t> </a:t>
            </a:r>
            <a:r>
              <a:rPr lang="en-US" sz="2000" dirty="0"/>
              <a:t>Overfishing caused fishing fleets to migrate to new waters that would further deplete the fish stocks</a:t>
            </a:r>
            <a:r>
              <a:rPr lang="en-US" sz="2000" dirty="0" smtClean="0"/>
              <a:t>.</a:t>
            </a:r>
          </a:p>
          <a:p>
            <a:endParaRPr lang="en-US" sz="2000" dirty="0" smtClean="0"/>
          </a:p>
          <a:p>
            <a:r>
              <a:rPr lang="en-US" sz="2000" dirty="0"/>
              <a:t>Moreover, it has negative effects on coastal communities that rely on fishing to support their living.</a:t>
            </a:r>
          </a:p>
          <a:p>
            <a:pPr>
              <a:buNone/>
            </a:pP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4562"/>
          </a:xfrm>
        </p:spPr>
        <p:txBody>
          <a:bodyPr/>
          <a:lstStyle/>
          <a:p>
            <a:r>
              <a:rPr lang="en-US" dirty="0" smtClean="0"/>
              <a:t>1. POLLUTION</a:t>
            </a:r>
            <a:endParaRPr lang="en-US" dirty="0"/>
          </a:p>
        </p:txBody>
      </p:sp>
      <p:sp>
        <p:nvSpPr>
          <p:cNvPr id="3" name="Content Placeholder 2"/>
          <p:cNvSpPr>
            <a:spLocks noGrp="1"/>
          </p:cNvSpPr>
          <p:nvPr>
            <p:ph sz="quarter" idx="1"/>
          </p:nvPr>
        </p:nvSpPr>
        <p:spPr>
          <a:xfrm>
            <a:off x="76200" y="1570037"/>
            <a:ext cx="8991600" cy="4830763"/>
          </a:xfrm>
        </p:spPr>
        <p:txBody>
          <a:bodyPr>
            <a:normAutofit fontScale="77500" lnSpcReduction="20000"/>
          </a:bodyPr>
          <a:lstStyle/>
          <a:p>
            <a:pPr algn="just"/>
            <a:r>
              <a:rPr lang="en-US" dirty="0"/>
              <a:t>There are 7 key types of pollution – air, water, soil, noise, radioactive, light and thermal and these are primary causes that affect our environment in many ways. All these types of pollution are interlinked and influence each other. Therefore we need to tackle all of them together</a:t>
            </a:r>
            <a:r>
              <a:rPr lang="en-US" dirty="0" smtClean="0"/>
              <a:t>.</a:t>
            </a:r>
          </a:p>
          <a:p>
            <a:pPr algn="just"/>
            <a:endParaRPr lang="en-US" dirty="0"/>
          </a:p>
          <a:p>
            <a:pPr algn="just"/>
            <a:r>
              <a:rPr lang="en-US" dirty="0"/>
              <a:t>Pollution of air, water and soil requires millions of years to recoup. Industry and motor vehicle exhaust are the number one pollutants. Heavy metals, nitrates and plastic are toxins responsible for pollution. </a:t>
            </a:r>
            <a:endParaRPr lang="en-US" dirty="0" smtClean="0"/>
          </a:p>
          <a:p>
            <a:pPr algn="just"/>
            <a:endParaRPr lang="en-US" dirty="0"/>
          </a:p>
          <a:p>
            <a:pPr algn="just"/>
            <a:r>
              <a:rPr lang="en-US" dirty="0"/>
              <a:t>While water pollution is caused by oil spill, acid rain, urban runoff, air pollution is caused by various gases and toxins released by industries and factories and combustion of fossil fuels</a:t>
            </a:r>
            <a:r>
              <a:rPr lang="en-US" dirty="0" smtClean="0"/>
              <a:t>;</a:t>
            </a:r>
          </a:p>
          <a:p>
            <a:pPr algn="just"/>
            <a:endParaRPr lang="en-US" dirty="0" smtClean="0"/>
          </a:p>
          <a:p>
            <a:pPr algn="just"/>
            <a:r>
              <a:rPr lang="en-US" dirty="0" smtClean="0"/>
              <a:t> </a:t>
            </a:r>
            <a:r>
              <a:rPr lang="en-US" dirty="0"/>
              <a:t>soil pollution is majorly caused by industrial waste that deprives soil from essential nutrients.</a:t>
            </a:r>
          </a:p>
          <a:p>
            <a:pPr algn="just">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16. Water Pollution</a:t>
            </a:r>
            <a:endParaRPr lang="en-US" dirty="0"/>
          </a:p>
        </p:txBody>
      </p:sp>
      <p:sp>
        <p:nvSpPr>
          <p:cNvPr id="3" name="Content Placeholder 2"/>
          <p:cNvSpPr>
            <a:spLocks noGrp="1"/>
          </p:cNvSpPr>
          <p:nvPr>
            <p:ph sz="quarter" idx="1"/>
          </p:nvPr>
        </p:nvSpPr>
        <p:spPr>
          <a:xfrm>
            <a:off x="152400" y="1371600"/>
            <a:ext cx="8763000" cy="4754563"/>
          </a:xfrm>
        </p:spPr>
        <p:txBody>
          <a:bodyPr>
            <a:normAutofit fontScale="92500"/>
          </a:bodyPr>
          <a:lstStyle/>
          <a:p>
            <a:pPr algn="just"/>
            <a:r>
              <a:rPr lang="en-US" sz="2400" b="1" dirty="0" smtClean="0"/>
              <a:t>Water pollution</a:t>
            </a:r>
            <a:r>
              <a:rPr lang="en-US" sz="2400" dirty="0" smtClean="0"/>
              <a:t> (or </a:t>
            </a:r>
            <a:r>
              <a:rPr lang="en-US" sz="2400" b="1" dirty="0" smtClean="0"/>
              <a:t>aquatic pollution</a:t>
            </a:r>
            <a:r>
              <a:rPr lang="en-US" sz="2400" dirty="0" smtClean="0"/>
              <a:t>) is the contamination of water bodies, usually as a result of human activities, in such a manner that negatively affects its legitimate uses.</a:t>
            </a:r>
          </a:p>
          <a:p>
            <a:pPr algn="just"/>
            <a:r>
              <a:rPr lang="en-US" sz="2400" dirty="0" smtClean="0"/>
              <a:t>Water pollution results when contaminants are introduced into these water bodies.</a:t>
            </a:r>
          </a:p>
          <a:p>
            <a:pPr algn="just"/>
            <a:r>
              <a:rPr lang="en-US" sz="2400" dirty="0" smtClean="0"/>
              <a:t>Water pollution can usually be attributed to one of four sources: sewage, industry, agriculture, and urban runoff including </a:t>
            </a:r>
            <a:r>
              <a:rPr lang="en-US" sz="2400" dirty="0" err="1" smtClean="0"/>
              <a:t>stormwater</a:t>
            </a:r>
            <a:r>
              <a:rPr lang="en-US" sz="2400" dirty="0" smtClean="0"/>
              <a:t>.</a:t>
            </a:r>
            <a:endParaRPr lang="en-US" sz="2400" baseline="30000" dirty="0" smtClean="0"/>
          </a:p>
          <a:p>
            <a:pPr algn="just"/>
            <a:r>
              <a:rPr lang="en-US" sz="2400" dirty="0" smtClean="0"/>
              <a:t>For example, releasing inadequately treated wastewater into natural waters can lead to degradation of these aquatic ecosystems.</a:t>
            </a:r>
          </a:p>
          <a:p>
            <a:pPr algn="just"/>
            <a:r>
              <a:rPr lang="en-US" sz="2400" dirty="0" smtClean="0"/>
              <a:t> Water pollution can also lead to water-borne diseases for people using polluted water for drinking, bathing, washing or irrigation.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70000" lnSpcReduction="20000"/>
          </a:bodyPr>
          <a:lstStyle/>
          <a:p>
            <a:pPr algn="just"/>
            <a:r>
              <a:rPr lang="en-US" sz="2800" dirty="0" smtClean="0"/>
              <a:t>Pollution may take the form of toxic substances (e.g., oil, metals, plastics, pesticides, persistent organic pollutants, industrial waste products), </a:t>
            </a:r>
          </a:p>
          <a:p>
            <a:pPr algn="just"/>
            <a:r>
              <a:rPr lang="en-US" sz="2800" dirty="0" smtClean="0"/>
              <a:t>Stressful conditions (e.g., changes of pH, hypoxia or anoxia, stressful temperatures, excessive turbidity, unpleasant taste or odor, and changes of salinity), or pathogenic organisms.</a:t>
            </a:r>
          </a:p>
          <a:p>
            <a:pPr algn="just"/>
            <a:endParaRPr lang="en-US" dirty="0" smtClean="0"/>
          </a:p>
          <a:p>
            <a:pPr algn="just"/>
            <a:r>
              <a:rPr lang="en-US" dirty="0" smtClean="0"/>
              <a:t>Control of water pollution requires appropriate infrastructure and management plans as well as legislation. </a:t>
            </a:r>
          </a:p>
          <a:p>
            <a:pPr algn="just"/>
            <a:endParaRPr lang="en-US" dirty="0" smtClean="0"/>
          </a:p>
          <a:p>
            <a:pPr algn="just"/>
            <a:r>
              <a:rPr lang="en-US" dirty="0" smtClean="0"/>
              <a:t>Technology solutions can include improving sanitation, sewage treatment, industrial wastewater treatment, agricultural wastewater treatment, erosion control, sediment control and </a:t>
            </a:r>
          </a:p>
          <a:p>
            <a:pPr algn="just"/>
            <a:endParaRPr lang="en-US" dirty="0" smtClean="0"/>
          </a:p>
          <a:p>
            <a:pPr algn="just"/>
            <a:r>
              <a:rPr lang="en-US" dirty="0" smtClean="0"/>
              <a:t>Control of urban runoff .Effective control of urban runoff includes reducing speed and quantity of flow.</a:t>
            </a:r>
            <a:endParaRPr lang="en-US" dirty="0"/>
          </a:p>
        </p:txBody>
      </p:sp>
      <p:sp>
        <p:nvSpPr>
          <p:cNvPr id="4" name="Title 1"/>
          <p:cNvSpPr txBox="1">
            <a:spLocks/>
          </p:cNvSpPr>
          <p:nvPr/>
        </p:nvSpPr>
        <p:spPr>
          <a:xfrm>
            <a:off x="0" y="0"/>
            <a:ext cx="9144000" cy="11430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noProof="0" smtClean="0">
                <a:ln>
                  <a:noFill/>
                </a:ln>
                <a:solidFill>
                  <a:schemeClr val="accent3">
                    <a:shade val="75000"/>
                  </a:schemeClr>
                </a:solidFill>
                <a:effectLst/>
                <a:uLnTx/>
                <a:uFillTx/>
                <a:latin typeface="+mj-lt"/>
                <a:ea typeface="+mj-ea"/>
                <a:cs typeface="+mj-cs"/>
              </a:rPr>
              <a:t>16. Water Pollution</a:t>
            </a:r>
            <a:endParaRPr kumimoji="0" lang="en-US" sz="33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18. Urban Sprawl</a:t>
            </a:r>
            <a:endParaRPr lang="en-US" dirty="0"/>
          </a:p>
        </p:txBody>
      </p:sp>
      <p:pic>
        <p:nvPicPr>
          <p:cNvPr id="4" name="Picture 3" descr="us 3.jpg"/>
          <p:cNvPicPr>
            <a:picLocks noChangeAspect="1"/>
          </p:cNvPicPr>
          <p:nvPr/>
        </p:nvPicPr>
        <p:blipFill>
          <a:blip r:embed="rId2" cstate="print"/>
          <a:stretch>
            <a:fillRect/>
          </a:stretch>
        </p:blipFill>
        <p:spPr>
          <a:xfrm>
            <a:off x="800100" y="1200150"/>
            <a:ext cx="7543800" cy="565785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b="1" dirty="0" smtClean="0"/>
              <a:t>Causes of Urban Sprawl</a:t>
            </a:r>
          </a:p>
          <a:p>
            <a:pPr lvl="1">
              <a:buFont typeface="Wingdings" pitchFamily="2" charset="2"/>
              <a:buChar char="Ø"/>
            </a:pPr>
            <a:r>
              <a:rPr lang="en-US" dirty="0" smtClean="0">
                <a:solidFill>
                  <a:schemeClr val="tx2">
                    <a:lumMod val="50000"/>
                  </a:schemeClr>
                </a:solidFill>
              </a:rPr>
              <a:t>Lower Land Rates. ...</a:t>
            </a:r>
          </a:p>
          <a:p>
            <a:pPr lvl="1">
              <a:buFont typeface="Wingdings" pitchFamily="2" charset="2"/>
              <a:buChar char="Ø"/>
            </a:pPr>
            <a:r>
              <a:rPr lang="en-US" dirty="0" smtClean="0">
                <a:solidFill>
                  <a:schemeClr val="tx2">
                    <a:lumMod val="50000"/>
                  </a:schemeClr>
                </a:solidFill>
              </a:rPr>
              <a:t>Improved Infrastructure. ...</a:t>
            </a:r>
          </a:p>
          <a:p>
            <a:pPr lvl="1">
              <a:buFont typeface="Wingdings" pitchFamily="2" charset="2"/>
              <a:buChar char="Ø"/>
            </a:pPr>
            <a:r>
              <a:rPr lang="en-US" dirty="0" smtClean="0">
                <a:solidFill>
                  <a:schemeClr val="tx2">
                    <a:lumMod val="50000"/>
                  </a:schemeClr>
                </a:solidFill>
              </a:rPr>
              <a:t>The Rise in Standard of Living. ...</a:t>
            </a:r>
          </a:p>
          <a:p>
            <a:pPr lvl="1">
              <a:buFont typeface="Wingdings" pitchFamily="2" charset="2"/>
              <a:buChar char="Ø"/>
            </a:pPr>
            <a:r>
              <a:rPr lang="en-US" dirty="0" smtClean="0">
                <a:solidFill>
                  <a:schemeClr val="tx2">
                    <a:lumMod val="50000"/>
                  </a:schemeClr>
                </a:solidFill>
              </a:rPr>
              <a:t>Lack of Urban Planning. ...</a:t>
            </a:r>
          </a:p>
          <a:p>
            <a:pPr lvl="1">
              <a:buFont typeface="Wingdings" pitchFamily="2" charset="2"/>
              <a:buChar char="Ø"/>
            </a:pPr>
            <a:r>
              <a:rPr lang="en-US" dirty="0" smtClean="0">
                <a:solidFill>
                  <a:schemeClr val="tx2">
                    <a:lumMod val="50000"/>
                  </a:schemeClr>
                </a:solidFill>
              </a:rPr>
              <a:t>Lack of Proper Laws that can Regulate Urban Planning. ...</a:t>
            </a:r>
          </a:p>
          <a:p>
            <a:pPr lvl="1">
              <a:buFont typeface="Wingdings" pitchFamily="2" charset="2"/>
              <a:buChar char="Ø"/>
            </a:pPr>
            <a:r>
              <a:rPr lang="en-US" dirty="0" smtClean="0">
                <a:solidFill>
                  <a:schemeClr val="tx2">
                    <a:lumMod val="50000"/>
                  </a:schemeClr>
                </a:solidFill>
              </a:rPr>
              <a:t>Lower House Tax Rates. ...</a:t>
            </a:r>
          </a:p>
          <a:p>
            <a:pPr lvl="1">
              <a:buFont typeface="Wingdings" pitchFamily="2" charset="2"/>
              <a:buChar char="Ø"/>
            </a:pPr>
            <a:r>
              <a:rPr lang="en-US" dirty="0" smtClean="0">
                <a:solidFill>
                  <a:schemeClr val="tx2">
                    <a:lumMod val="50000"/>
                  </a:schemeClr>
                </a:solidFill>
              </a:rPr>
              <a:t>The Rise in Population Growth. ...</a:t>
            </a:r>
          </a:p>
          <a:p>
            <a:pPr lvl="1">
              <a:buFont typeface="Wingdings" pitchFamily="2" charset="2"/>
              <a:buChar char="Ø"/>
            </a:pPr>
            <a:r>
              <a:rPr lang="en-US" dirty="0" smtClean="0">
                <a:solidFill>
                  <a:schemeClr val="tx2">
                    <a:lumMod val="50000"/>
                  </a:schemeClr>
                </a:solidFill>
              </a:rPr>
              <a:t>Consumer Preferences.</a:t>
            </a:r>
            <a:br>
              <a:rPr lang="en-US" dirty="0" smtClean="0">
                <a:solidFill>
                  <a:schemeClr val="tx2">
                    <a:lumMod val="50000"/>
                  </a:schemeClr>
                </a:solidFill>
              </a:rPr>
            </a:br>
            <a:endParaRPr lang="en-US" dirty="0">
              <a:solidFill>
                <a:schemeClr val="tx2">
                  <a:lumMod val="50000"/>
                </a:schemeClr>
              </a:solidFill>
            </a:endParaRPr>
          </a:p>
        </p:txBody>
      </p:sp>
      <p:sp>
        <p:nvSpPr>
          <p:cNvPr id="4" name="Title 1"/>
          <p:cNvSpPr txBox="1">
            <a:spLocks/>
          </p:cNvSpPr>
          <p:nvPr/>
        </p:nvSpPr>
        <p:spPr>
          <a:xfrm>
            <a:off x="0" y="0"/>
            <a:ext cx="9144000" cy="11430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noProof="0" dirty="0" smtClean="0">
                <a:ln>
                  <a:noFill/>
                </a:ln>
                <a:solidFill>
                  <a:schemeClr val="accent3">
                    <a:shade val="75000"/>
                  </a:schemeClr>
                </a:solidFill>
                <a:effectLst/>
                <a:uLnTx/>
                <a:uFillTx/>
                <a:latin typeface="+mj-lt"/>
                <a:ea typeface="+mj-ea"/>
                <a:cs typeface="+mj-cs"/>
              </a:rPr>
              <a:t>18. Urban Sprawl</a:t>
            </a:r>
            <a:endParaRPr kumimoji="0" lang="en-US" sz="33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447800"/>
            <a:ext cx="9144000" cy="5029200"/>
          </a:xfrm>
        </p:spPr>
        <p:txBody>
          <a:bodyPr>
            <a:noAutofit/>
          </a:bodyPr>
          <a:lstStyle/>
          <a:p>
            <a:pPr algn="just"/>
            <a:r>
              <a:rPr lang="en-US" sz="1800" dirty="0" smtClean="0"/>
              <a:t>urban sprawl, also called sprawl or suburban sprawl, the rapid expansion of the geographic extent of cities and towns, often characterized by low-density residential housing, single-use zoning, and increased reliance on the private automobile for transportation.</a:t>
            </a:r>
          </a:p>
          <a:p>
            <a:pPr algn="just"/>
            <a:endParaRPr lang="en-US" sz="1800" dirty="0" smtClean="0"/>
          </a:p>
          <a:p>
            <a:pPr algn="just"/>
            <a:r>
              <a:rPr lang="en-US" sz="1800" dirty="0" smtClean="0"/>
              <a:t>Urban sprawl results in land degradation, increased traffic, environmental issues and health issues. </a:t>
            </a:r>
          </a:p>
          <a:p>
            <a:pPr algn="just"/>
            <a:r>
              <a:rPr lang="en-US" sz="1800" dirty="0" smtClean="0"/>
              <a:t>Greater air pollution contributes to higher asthma and other lung disorder rates. </a:t>
            </a:r>
          </a:p>
          <a:p>
            <a:pPr algn="just"/>
            <a:endParaRPr lang="en-US" sz="1800" dirty="0" smtClean="0"/>
          </a:p>
          <a:p>
            <a:pPr algn="just"/>
            <a:r>
              <a:rPr lang="en-US" sz="1800" dirty="0" smtClean="0"/>
              <a:t> An increased dependence on the automobile encourages a more sedentary lifestyle and can potentially contribute to obesity. </a:t>
            </a:r>
          </a:p>
          <a:p>
            <a:pPr algn="just"/>
            <a:endParaRPr lang="en-US" sz="1800" dirty="0" smtClean="0"/>
          </a:p>
          <a:p>
            <a:pPr algn="just"/>
            <a:r>
              <a:rPr lang="en-US" sz="1800" dirty="0" smtClean="0"/>
              <a:t>The increased danger and stress of long commutes can lead to more accidents, anxiety, and social isolation.</a:t>
            </a:r>
          </a:p>
          <a:p>
            <a:pPr algn="just"/>
            <a:endParaRPr lang="en-US" sz="1800" dirty="0" smtClean="0"/>
          </a:p>
          <a:p>
            <a:pPr algn="just"/>
            <a:r>
              <a:rPr lang="en-US" sz="1800" dirty="0" smtClean="0"/>
              <a:t>The ever-growing demand for land displaces the natural environment consisting of flora and fauna, instead of being replaced.</a:t>
            </a:r>
          </a:p>
        </p:txBody>
      </p:sp>
      <p:sp>
        <p:nvSpPr>
          <p:cNvPr id="4" name="Title 1"/>
          <p:cNvSpPr txBox="1">
            <a:spLocks/>
          </p:cNvSpPr>
          <p:nvPr/>
        </p:nvSpPr>
        <p:spPr>
          <a:xfrm>
            <a:off x="0" y="0"/>
            <a:ext cx="9144000" cy="11430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noProof="0" smtClean="0">
                <a:ln>
                  <a:noFill/>
                </a:ln>
                <a:solidFill>
                  <a:schemeClr val="accent3">
                    <a:shade val="75000"/>
                  </a:schemeClr>
                </a:solidFill>
                <a:effectLst/>
                <a:uLnTx/>
                <a:uFillTx/>
                <a:latin typeface="+mj-lt"/>
                <a:ea typeface="+mj-ea"/>
                <a:cs typeface="+mj-cs"/>
              </a:rPr>
              <a:t>18. Urban Sprawl</a:t>
            </a:r>
            <a:endParaRPr kumimoji="0" lang="en-US" sz="33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7048"/>
            <a:ext cx="8503920" cy="5330952"/>
          </a:xfrm>
        </p:spPr>
        <p:txBody>
          <a:bodyPr>
            <a:normAutofit fontScale="77500" lnSpcReduction="20000"/>
          </a:bodyPr>
          <a:lstStyle/>
          <a:p>
            <a:pPr algn="just"/>
            <a:r>
              <a:rPr lang="en-US" dirty="0" smtClean="0"/>
              <a:t>Transit-oriented development, in which higher-density mixed-use areas are permitted or encouraged near transit stops, is encouraging more compact development in certain areas: particularly those with light and heavy rail transit systems.</a:t>
            </a:r>
          </a:p>
          <a:p>
            <a:pPr algn="just"/>
            <a:endParaRPr lang="en-US" dirty="0" smtClean="0"/>
          </a:p>
          <a:p>
            <a:pPr algn="just"/>
            <a:r>
              <a:rPr lang="en-US" dirty="0" smtClean="0"/>
              <a:t>Bicycles are the preferred means of travel in many countries: Also, bicycles are permitted in public transit.</a:t>
            </a:r>
          </a:p>
          <a:p>
            <a:pPr algn="just"/>
            <a:endParaRPr lang="en-US" dirty="0" smtClean="0"/>
          </a:p>
          <a:p>
            <a:pPr algn="just"/>
            <a:r>
              <a:rPr lang="en-US" dirty="0" smtClean="0"/>
              <a:t> Businesses in areas of some towns in which bicycle use is high are thriving. Bicycles and transit contribute in two important ways toward the success of businesses:</a:t>
            </a:r>
            <a:endParaRPr lang="en-US" baseline="30000" dirty="0" smtClean="0"/>
          </a:p>
          <a:p>
            <a:pPr algn="just"/>
            <a:endParaRPr lang="en-US" dirty="0" smtClean="0"/>
          </a:p>
          <a:p>
            <a:pPr lvl="1" algn="just"/>
            <a:r>
              <a:rPr lang="en-US" b="1" dirty="0" smtClean="0">
                <a:solidFill>
                  <a:schemeClr val="tx2">
                    <a:lumMod val="50000"/>
                  </a:schemeClr>
                </a:solidFill>
              </a:rPr>
              <a:t>People living the closest to these business districts on average have more money to spend locally because they spend less on their cars.</a:t>
            </a:r>
          </a:p>
          <a:p>
            <a:pPr lvl="1" algn="just"/>
            <a:endParaRPr lang="en-US" b="1" dirty="0" smtClean="0">
              <a:solidFill>
                <a:schemeClr val="tx2">
                  <a:lumMod val="50000"/>
                </a:schemeClr>
              </a:solidFill>
            </a:endParaRPr>
          </a:p>
          <a:p>
            <a:pPr lvl="1" algn="just"/>
            <a:r>
              <a:rPr lang="en-US" b="1" dirty="0" smtClean="0">
                <a:solidFill>
                  <a:schemeClr val="tx2">
                    <a:lumMod val="50000"/>
                  </a:schemeClr>
                </a:solidFill>
              </a:rPr>
              <a:t>Because such people rely more on bicycling, walking, and transit than on driving, they tend to focus more of their commerce on locally-owned neighborhood businesses that are convenient for them to reach.</a:t>
            </a:r>
          </a:p>
          <a:p>
            <a:pPr algn="just"/>
            <a:endParaRPr lang="en-US" dirty="0"/>
          </a:p>
        </p:txBody>
      </p:sp>
      <p:sp>
        <p:nvSpPr>
          <p:cNvPr id="4" name="Title 1"/>
          <p:cNvSpPr txBox="1">
            <a:spLocks/>
          </p:cNvSpPr>
          <p:nvPr/>
        </p:nvSpPr>
        <p:spPr>
          <a:xfrm>
            <a:off x="0" y="0"/>
            <a:ext cx="9144000" cy="11430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noProof="0" dirty="0" smtClean="0">
                <a:ln>
                  <a:noFill/>
                </a:ln>
                <a:solidFill>
                  <a:schemeClr val="accent3">
                    <a:shade val="75000"/>
                  </a:schemeClr>
                </a:solidFill>
                <a:effectLst/>
                <a:uLnTx/>
                <a:uFillTx/>
                <a:latin typeface="+mj-lt"/>
                <a:ea typeface="+mj-ea"/>
                <a:cs typeface="+mj-cs"/>
              </a:rPr>
              <a:t>18. Urban Sprawl</a:t>
            </a:r>
            <a:endParaRPr kumimoji="0" lang="en-US" sz="33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7048"/>
            <a:ext cx="8503920" cy="5026152"/>
          </a:xfrm>
        </p:spPr>
        <p:txBody>
          <a:bodyPr>
            <a:normAutofit fontScale="92500" lnSpcReduction="10000"/>
          </a:bodyPr>
          <a:lstStyle/>
          <a:p>
            <a:pPr algn="just"/>
            <a:r>
              <a:rPr lang="en-US" sz="1800" dirty="0" smtClean="0"/>
              <a:t>Land use policies are one potential avenue to reduce the effects of urban sprawl. These policies take the form of boundaries to urban growth, regional development rights, and development centralized in urban cities. Housing policies, such as inclusionary zoning, rental vouchers in suburban areas, and a focus on employer-assisted housing are another approach to </a:t>
            </a:r>
            <a:r>
              <a:rPr lang="en-US" sz="1800" dirty="0" err="1" smtClean="0"/>
              <a:t>combatting</a:t>
            </a:r>
            <a:r>
              <a:rPr lang="en-US" sz="1800" dirty="0" smtClean="0"/>
              <a:t> urban sprawl. Gasoline taxes and increased funding towards the construction of public transportation also help to reduce the necessity of commuting in and out of urban areas.</a:t>
            </a:r>
          </a:p>
          <a:p>
            <a:pPr algn="just"/>
            <a:endParaRPr lang="en-US" sz="1800" dirty="0" smtClean="0"/>
          </a:p>
          <a:p>
            <a:pPr algn="just"/>
            <a:r>
              <a:rPr lang="en-US" sz="1800" dirty="0" err="1" smtClean="0"/>
              <a:t>Walkability</a:t>
            </a:r>
            <a:r>
              <a:rPr lang="en-US" sz="1800" dirty="0" smtClean="0"/>
              <a:t> is a measure of how friendly an area is to walking. </a:t>
            </a:r>
            <a:r>
              <a:rPr lang="en-US" sz="1800" dirty="0" err="1" smtClean="0"/>
              <a:t>Walkability</a:t>
            </a:r>
            <a:r>
              <a:rPr lang="en-US" sz="1800" dirty="0" smtClean="0"/>
              <a:t> has many health, environmental, and economic benefits. </a:t>
            </a:r>
          </a:p>
          <a:p>
            <a:pPr algn="just"/>
            <a:endParaRPr lang="en-US" sz="1800" dirty="0" smtClean="0"/>
          </a:p>
          <a:p>
            <a:pPr algn="just"/>
            <a:r>
              <a:rPr lang="en-US" sz="1800" dirty="0" smtClean="0"/>
              <a:t>However, evaluating </a:t>
            </a:r>
            <a:r>
              <a:rPr lang="en-US" sz="1800" dirty="0" err="1" smtClean="0"/>
              <a:t>walkability</a:t>
            </a:r>
            <a:r>
              <a:rPr lang="en-US" sz="1800" dirty="0" smtClean="0"/>
              <a:t> is challenging because it requires the consideration of many subjective factors.</a:t>
            </a:r>
            <a:r>
              <a:rPr lang="en-US" sz="1800" baseline="30000" dirty="0" smtClean="0"/>
              <a:t> </a:t>
            </a:r>
            <a:r>
              <a:rPr lang="en-US" sz="1800" dirty="0" smtClean="0"/>
              <a:t>design.</a:t>
            </a:r>
          </a:p>
          <a:p>
            <a:pPr algn="just"/>
            <a:endParaRPr lang="en-US" sz="1800" dirty="0" smtClean="0"/>
          </a:p>
          <a:p>
            <a:pPr algn="just"/>
            <a:r>
              <a:rPr lang="en-US" sz="1800" dirty="0" smtClean="0"/>
              <a:t>Factors influencing </a:t>
            </a:r>
            <a:r>
              <a:rPr lang="en-US" sz="1800" dirty="0" err="1" smtClean="0"/>
              <a:t>walkability</a:t>
            </a:r>
            <a:r>
              <a:rPr lang="en-US" sz="1800" dirty="0" smtClean="0"/>
              <a:t> include the presence or absence and quality of footpaths, sidewalks, or other pedestrian right-of-ways, traffic and road conditions, land use patterns, building accessibility, and safety, among others.</a:t>
            </a:r>
          </a:p>
          <a:p>
            <a:pPr algn="just"/>
            <a:endParaRPr lang="en-US" sz="1800" dirty="0" smtClean="0"/>
          </a:p>
          <a:p>
            <a:pPr algn="just"/>
            <a:r>
              <a:rPr lang="en-US" sz="1800" dirty="0" smtClean="0"/>
              <a:t> </a:t>
            </a:r>
            <a:r>
              <a:rPr lang="en-US" sz="1800" dirty="0" err="1" smtClean="0"/>
              <a:t>Walkability</a:t>
            </a:r>
            <a:r>
              <a:rPr lang="en-US" sz="1800" dirty="0" smtClean="0"/>
              <a:t> is an important concept in sustainable urban development plan</a:t>
            </a:r>
          </a:p>
          <a:p>
            <a:pPr algn="just"/>
            <a:endParaRPr lang="en-US" sz="1800" dirty="0"/>
          </a:p>
        </p:txBody>
      </p:sp>
      <p:sp>
        <p:nvSpPr>
          <p:cNvPr id="5" name="Title 1"/>
          <p:cNvSpPr txBox="1">
            <a:spLocks/>
          </p:cNvSpPr>
          <p:nvPr/>
        </p:nvSpPr>
        <p:spPr>
          <a:xfrm>
            <a:off x="0" y="0"/>
            <a:ext cx="9144000" cy="11430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noProof="0" dirty="0" smtClean="0">
                <a:ln>
                  <a:noFill/>
                </a:ln>
                <a:solidFill>
                  <a:schemeClr val="accent3">
                    <a:shade val="75000"/>
                  </a:schemeClr>
                </a:solidFill>
                <a:effectLst/>
                <a:uLnTx/>
                <a:uFillTx/>
                <a:latin typeface="+mj-lt"/>
                <a:ea typeface="+mj-ea"/>
                <a:cs typeface="+mj-cs"/>
              </a:rPr>
              <a:t>18. Urban Sprawl</a:t>
            </a:r>
            <a:endParaRPr kumimoji="0" lang="en-US" sz="33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a:t>19. Public Health Issues</a:t>
            </a:r>
          </a:p>
        </p:txBody>
      </p:sp>
      <p:sp>
        <p:nvSpPr>
          <p:cNvPr id="3" name="Content Placeholder 2"/>
          <p:cNvSpPr>
            <a:spLocks noGrp="1"/>
          </p:cNvSpPr>
          <p:nvPr>
            <p:ph sz="quarter" idx="1"/>
          </p:nvPr>
        </p:nvSpPr>
        <p:spPr>
          <a:xfrm>
            <a:off x="228600" y="1447800"/>
            <a:ext cx="8686800" cy="4678363"/>
          </a:xfrm>
        </p:spPr>
        <p:txBody>
          <a:bodyPr>
            <a:normAutofit/>
          </a:bodyPr>
          <a:lstStyle/>
          <a:p>
            <a:pPr algn="just"/>
            <a:r>
              <a:rPr lang="en-US" sz="2200" dirty="0"/>
              <a:t>The current environmental problems pose a lot of risk to the health of humans and animals. Dirty water is the biggest health risk in the world and poses a threat to the quality of life and public health</a:t>
            </a:r>
            <a:r>
              <a:rPr lang="en-US" sz="2200" dirty="0" smtClean="0"/>
              <a:t>.</a:t>
            </a:r>
          </a:p>
          <a:p>
            <a:pPr algn="just"/>
            <a:endParaRPr lang="en-US" sz="2200" dirty="0"/>
          </a:p>
          <a:p>
            <a:pPr algn="just"/>
            <a:endParaRPr lang="en-US" sz="2200" dirty="0"/>
          </a:p>
          <a:p>
            <a:pPr algn="just"/>
            <a:r>
              <a:rPr lang="en-US" sz="2200" dirty="0"/>
              <a:t>Runoff to rivers carries with it toxins, chemicals and disease-carrying organisms. Pollutants cause respiratory diseases like Asthma and cardiac-vascular problems. High temperatures encourage the spread of infectious diseases like Dengue.</a:t>
            </a:r>
          </a:p>
          <a:p>
            <a:pPr algn="just"/>
            <a:endParaRPr lang="en-US" sz="2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r>
              <a:rPr lang="en-US" sz="2000" dirty="0" smtClean="0"/>
              <a:t>In 2019, the top 10 causes of death accounted for 55% of the 55.4 million deaths worldwide.</a:t>
            </a:r>
          </a:p>
          <a:p>
            <a:pPr algn="just"/>
            <a:r>
              <a:rPr lang="en-US" sz="2000" dirty="0" smtClean="0"/>
              <a:t>The top global causes of death, in order of total number of lives lost, are associated with three broad topics: cardiovascular (</a:t>
            </a:r>
            <a:r>
              <a:rPr lang="en-US" sz="2000" dirty="0" err="1" smtClean="0"/>
              <a:t>ischaemic</a:t>
            </a:r>
            <a:r>
              <a:rPr lang="en-US" sz="2000" dirty="0" smtClean="0"/>
              <a:t> heart disease, stroke), respiratory (chronic obstructive pulmonary disease, lower respiratory infections) and neonatal conditions – which include birth asphyxia and birth trauma, neonatal sepsis and infections, and preterm birth complications.</a:t>
            </a:r>
          </a:p>
          <a:p>
            <a:pPr algn="just"/>
            <a:endParaRPr lang="en-US" sz="2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e.jpg"/>
          <p:cNvPicPr>
            <a:picLocks noGrp="1" noChangeAspect="1"/>
          </p:cNvPicPr>
          <p:nvPr>
            <p:ph sz="quarter"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pol 1.jpg"/>
          <p:cNvPicPr>
            <a:picLocks noGrp="1" noChangeAspect="1"/>
          </p:cNvPicPr>
          <p:nvPr>
            <p:ph sz="quarter" idx="1"/>
          </p:nvPr>
        </p:nvPicPr>
        <p:blipFill>
          <a:blip r:embed="rId3" cstate="print"/>
          <a:srcRect r="11273"/>
          <a:stretch>
            <a:fillRect/>
          </a:stretch>
        </p:blipFill>
        <p:spPr>
          <a:xfrm>
            <a:off x="0" y="3429001"/>
            <a:ext cx="4572000" cy="3429000"/>
          </a:xfrm>
        </p:spPr>
      </p:pic>
      <p:pic>
        <p:nvPicPr>
          <p:cNvPr id="5" name="Picture 4" descr="pol 2.jpg"/>
          <p:cNvPicPr>
            <a:picLocks noChangeAspect="1"/>
          </p:cNvPicPr>
          <p:nvPr/>
        </p:nvPicPr>
        <p:blipFill>
          <a:blip r:embed="rId4" cstate="print"/>
          <a:srcRect l="11273"/>
          <a:stretch>
            <a:fillRect/>
          </a:stretch>
        </p:blipFill>
        <p:spPr>
          <a:xfrm>
            <a:off x="4572000" y="3429001"/>
            <a:ext cx="4572000" cy="3429000"/>
          </a:xfrm>
          <a:prstGeom prst="rect">
            <a:avLst/>
          </a:prstGeom>
        </p:spPr>
      </p:pic>
      <p:pic>
        <p:nvPicPr>
          <p:cNvPr id="6" name="Picture 5" descr="pol 3.jpg"/>
          <p:cNvPicPr>
            <a:picLocks noChangeAspect="1"/>
          </p:cNvPicPr>
          <p:nvPr/>
        </p:nvPicPr>
        <p:blipFill>
          <a:blip r:embed="rId5" cstate="print"/>
          <a:srcRect l="28518"/>
          <a:stretch>
            <a:fillRect/>
          </a:stretch>
        </p:blipFill>
        <p:spPr>
          <a:xfrm>
            <a:off x="4572000" y="0"/>
            <a:ext cx="4572000" cy="3429000"/>
          </a:xfrm>
          <a:prstGeom prst="rect">
            <a:avLst/>
          </a:prstGeom>
        </p:spPr>
      </p:pic>
      <p:pic>
        <p:nvPicPr>
          <p:cNvPr id="7" name="Picture 6" descr="pol4.jpg"/>
          <p:cNvPicPr>
            <a:picLocks noChangeAspect="1"/>
          </p:cNvPicPr>
          <p:nvPr/>
        </p:nvPicPr>
        <p:blipFill>
          <a:blip r:embed="rId6" cstate="print"/>
          <a:srcRect r="11273"/>
          <a:stretch>
            <a:fillRect/>
          </a:stretch>
        </p:blipFill>
        <p:spPr>
          <a:xfrm>
            <a:off x="-1" y="0"/>
            <a:ext cx="4572001" cy="34290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eneticengineering.jpg"/>
          <p:cNvPicPr>
            <a:picLocks noGrp="1" noChangeAspect="1"/>
          </p:cNvPicPr>
          <p:nvPr>
            <p:ph sz="quarter"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dirty="0" smtClean="0"/>
              <a:t>20. Genetic Engineering</a:t>
            </a:r>
            <a:endParaRPr lang="en-US" dirty="0"/>
          </a:p>
        </p:txBody>
      </p:sp>
      <p:sp>
        <p:nvSpPr>
          <p:cNvPr id="3" name="Content Placeholder 2"/>
          <p:cNvSpPr>
            <a:spLocks noGrp="1"/>
          </p:cNvSpPr>
          <p:nvPr>
            <p:ph sz="quarter" idx="1"/>
          </p:nvPr>
        </p:nvSpPr>
        <p:spPr>
          <a:xfrm>
            <a:off x="152400" y="1524000"/>
            <a:ext cx="8915400" cy="5029200"/>
          </a:xfrm>
        </p:spPr>
        <p:txBody>
          <a:bodyPr>
            <a:normAutofit fontScale="70000" lnSpcReduction="20000"/>
          </a:bodyPr>
          <a:lstStyle/>
          <a:p>
            <a:pPr algn="just"/>
            <a:r>
              <a:rPr lang="en-US" dirty="0" smtClean="0"/>
              <a:t>Genetic </a:t>
            </a:r>
            <a:r>
              <a:rPr lang="en-US" dirty="0"/>
              <a:t>modification of food using biotechnology is called genetic engineering. Genetic modification of food results in increased toxins and diseases as genes from an allergic plant can transfer to the target plant. Genetically modified crops can cause serious environmental problems as an engineered gene may prove toxic to wildlife. </a:t>
            </a:r>
            <a:endParaRPr lang="en-US" dirty="0" smtClean="0"/>
          </a:p>
          <a:p>
            <a:pPr algn="just"/>
            <a:endParaRPr lang="en-US" dirty="0" smtClean="0"/>
          </a:p>
          <a:p>
            <a:pPr algn="just"/>
            <a:r>
              <a:rPr lang="en-US" dirty="0"/>
              <a:t>Another drawback is that increased use of toxins to make insect resistant plants can cause resultant organisms to become resistant to antibiotics</a:t>
            </a:r>
            <a:r>
              <a:rPr lang="en-US" dirty="0" smtClean="0"/>
              <a:t>.</a:t>
            </a:r>
          </a:p>
          <a:p>
            <a:pPr algn="just"/>
            <a:endParaRPr lang="en-US" dirty="0"/>
          </a:p>
          <a:p>
            <a:pPr algn="just"/>
            <a:r>
              <a:rPr lang="en-US" dirty="0"/>
              <a:t>The need for change in our daily lives and the movements of our government is growing. Since so many different factors come into play, such as voting, governmental issues, the desire to stick to a routine, many people don’t consider that what they do will affect future generations</a:t>
            </a:r>
            <a:r>
              <a:rPr lang="en-US" dirty="0" smtClean="0"/>
              <a:t>.</a:t>
            </a:r>
          </a:p>
          <a:p>
            <a:pPr algn="just"/>
            <a:endParaRPr lang="en-US" dirty="0"/>
          </a:p>
          <a:p>
            <a:pPr algn="just"/>
            <a:r>
              <a:rPr lang="en-US" dirty="0"/>
              <a:t>If humans continue moving forward in such a harmful way towards the future, then there will be no future to consider. Although it’s a fact that we cannot physically stop our ozone layer from thinning (and scientists are still having trouble figuring out what is causing it exactly), there are still so many things we can do to try and put a dent in what we already know.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file"/>
              </a:rPr>
              <a:t>QUICK REVISION</a:t>
            </a:r>
            <a:endParaRPr lang="en-US" dirty="0"/>
          </a:p>
        </p:txBody>
      </p:sp>
      <p:sp>
        <p:nvSpPr>
          <p:cNvPr id="3" name="Content Placeholder 2"/>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2. Soil Degradation</a:t>
            </a:r>
            <a:endParaRPr lang="en-US" dirty="0"/>
          </a:p>
        </p:txBody>
      </p:sp>
      <p:sp>
        <p:nvSpPr>
          <p:cNvPr id="3" name="Content Placeholder 2"/>
          <p:cNvSpPr>
            <a:spLocks noGrp="1"/>
          </p:cNvSpPr>
          <p:nvPr>
            <p:ph sz="quarter" idx="1"/>
          </p:nvPr>
        </p:nvSpPr>
        <p:spPr>
          <a:xfrm>
            <a:off x="228600" y="1219200"/>
            <a:ext cx="8686800" cy="4853782"/>
          </a:xfrm>
        </p:spPr>
        <p:txBody>
          <a:bodyPr>
            <a:normAutofit/>
          </a:bodyPr>
          <a:lstStyle/>
          <a:p>
            <a:pPr algn="just"/>
            <a:endParaRPr lang="en-US" sz="2200" dirty="0" smtClean="0"/>
          </a:p>
          <a:p>
            <a:pPr algn="just"/>
            <a:r>
              <a:rPr lang="en-US" sz="2200" dirty="0" smtClean="0"/>
              <a:t>Globally</a:t>
            </a:r>
            <a:r>
              <a:rPr lang="en-US" sz="2200" dirty="0"/>
              <a:t>, food security depends on the factor whether or not soils are in good condition to produce crops. According to UN estimates, about 12 million hectares of farmland a year get seriously degraded</a:t>
            </a:r>
            <a:r>
              <a:rPr lang="en-US" sz="2200" dirty="0" smtClean="0"/>
              <a:t>.</a:t>
            </a:r>
          </a:p>
          <a:p>
            <a:pPr algn="just"/>
            <a:endParaRPr lang="en-US" sz="2200" dirty="0"/>
          </a:p>
          <a:p>
            <a:pPr algn="just"/>
            <a:r>
              <a:rPr lang="en-US" sz="2200" dirty="0"/>
              <a:t>Soils get damaged due to many reasons. Such reasons include erosion, overgrazing, overexposure to pollutants, monoculture planting, soil compaction, land-use conversion and many more</a:t>
            </a:r>
            <a:r>
              <a:rPr lang="en-US" sz="2200" dirty="0" smtClean="0"/>
              <a:t>.</a:t>
            </a:r>
          </a:p>
          <a:p>
            <a:pPr algn="just"/>
            <a:endParaRPr lang="en-US" sz="2200" dirty="0"/>
          </a:p>
          <a:p>
            <a:pPr algn="just"/>
            <a:r>
              <a:rPr lang="en-US" sz="2200" dirty="0"/>
              <a:t>Nowadays, a wide range of techniques of soil conservation and restoration exist, from no-till agriculture to crop rotation to water-retention through terrace-building</a:t>
            </a:r>
            <a:r>
              <a:rPr lang="en-US" sz="2200" dirty="0" smtClean="0"/>
              <a:t>.</a:t>
            </a:r>
            <a:endParaRPr lang="en-US" sz="2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oil deg 1.jpeg"/>
          <p:cNvPicPr>
            <a:picLocks noGrp="1" noChangeAspect="1"/>
          </p:cNvPicPr>
          <p:nvPr>
            <p:ph sz="quarter" idx="1"/>
          </p:nvPr>
        </p:nvPicPr>
        <p:blipFill>
          <a:blip r:embed="rId2" cstate="print"/>
          <a:srcRect r="11068"/>
          <a:stretch>
            <a:fillRect/>
          </a:stretch>
        </p:blipFill>
        <p:spPr>
          <a:xfrm>
            <a:off x="1" y="3429000"/>
            <a:ext cx="4571999" cy="3429000"/>
          </a:xfrm>
        </p:spPr>
      </p:pic>
      <p:pic>
        <p:nvPicPr>
          <p:cNvPr id="5" name="Picture 4" descr="soil deg 2.jpg"/>
          <p:cNvPicPr>
            <a:picLocks noChangeAspect="1"/>
          </p:cNvPicPr>
          <p:nvPr/>
        </p:nvPicPr>
        <p:blipFill>
          <a:blip r:embed="rId3" cstate="print"/>
          <a:srcRect l="14157"/>
          <a:stretch>
            <a:fillRect/>
          </a:stretch>
        </p:blipFill>
        <p:spPr>
          <a:xfrm>
            <a:off x="4572000" y="3429000"/>
            <a:ext cx="4572000" cy="3429000"/>
          </a:xfrm>
          <a:prstGeom prst="rect">
            <a:avLst/>
          </a:prstGeom>
        </p:spPr>
      </p:pic>
      <p:pic>
        <p:nvPicPr>
          <p:cNvPr id="6" name="Picture 5" descr="soil deg 3.png"/>
          <p:cNvPicPr>
            <a:picLocks noChangeAspect="1"/>
          </p:cNvPicPr>
          <p:nvPr/>
        </p:nvPicPr>
        <p:blipFill>
          <a:blip r:embed="rId4" cstate="print"/>
          <a:stretch>
            <a:fillRect/>
          </a:stretch>
        </p:blipFill>
        <p:spPr>
          <a:xfrm>
            <a:off x="4572000" y="1"/>
            <a:ext cx="4572000" cy="3346666"/>
          </a:xfrm>
          <a:prstGeom prst="rect">
            <a:avLst/>
          </a:prstGeom>
        </p:spPr>
      </p:pic>
      <p:pic>
        <p:nvPicPr>
          <p:cNvPr id="7" name="Picture 6" descr="soil deg 4.jpg"/>
          <p:cNvPicPr>
            <a:picLocks noChangeAspect="1"/>
          </p:cNvPicPr>
          <p:nvPr/>
        </p:nvPicPr>
        <p:blipFill>
          <a:blip r:embed="rId5" cstate="print"/>
          <a:srcRect r="25000"/>
          <a:stretch>
            <a:fillRect/>
          </a:stretch>
        </p:blipFill>
        <p:spPr>
          <a:xfrm>
            <a:off x="0" y="0"/>
            <a:ext cx="4572000" cy="3429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62"/>
            <a:ext cx="9144000" cy="1036638"/>
          </a:xfrm>
        </p:spPr>
        <p:txBody>
          <a:bodyPr>
            <a:normAutofit/>
          </a:bodyPr>
          <a:lstStyle/>
          <a:p>
            <a:r>
              <a:rPr lang="en-US" dirty="0" smtClean="0"/>
              <a:t>3. Global Warming</a:t>
            </a:r>
            <a:endParaRPr lang="en-US" dirty="0"/>
          </a:p>
        </p:txBody>
      </p:sp>
      <p:sp>
        <p:nvSpPr>
          <p:cNvPr id="3" name="Content Placeholder 2"/>
          <p:cNvSpPr>
            <a:spLocks noGrp="1"/>
          </p:cNvSpPr>
          <p:nvPr>
            <p:ph sz="quarter" idx="1"/>
          </p:nvPr>
        </p:nvSpPr>
        <p:spPr>
          <a:xfrm>
            <a:off x="228600" y="1219200"/>
            <a:ext cx="8686800" cy="4906963"/>
          </a:xfrm>
        </p:spPr>
        <p:txBody>
          <a:bodyPr>
            <a:normAutofit/>
          </a:bodyPr>
          <a:lstStyle/>
          <a:p>
            <a:pPr algn="just"/>
            <a:endParaRPr lang="en-US" sz="2200" dirty="0" smtClean="0"/>
          </a:p>
          <a:p>
            <a:pPr algn="just"/>
            <a:r>
              <a:rPr lang="en-US" sz="2200" dirty="0" smtClean="0"/>
              <a:t>Climate </a:t>
            </a:r>
            <a:r>
              <a:rPr lang="en-US" sz="2200" dirty="0"/>
              <a:t>changes like global warming are the result of human practices like the emission of greenhouse gases. </a:t>
            </a:r>
            <a:endParaRPr lang="en-US" sz="2200" dirty="0" smtClean="0"/>
          </a:p>
          <a:p>
            <a:pPr algn="just"/>
            <a:endParaRPr lang="en-US" sz="2200" dirty="0" smtClean="0"/>
          </a:p>
          <a:p>
            <a:pPr algn="just"/>
            <a:r>
              <a:rPr lang="en-US" sz="2200" dirty="0" smtClean="0"/>
              <a:t>Global </a:t>
            </a:r>
            <a:r>
              <a:rPr lang="en-US" sz="2200" dirty="0"/>
              <a:t>warming leads to rising temperatures of the oceans and the earth’ surface causing natural disasters that include flooding, melting of polar ice caps, rise in sea levels and also unnatural patterns of precipitation such as flash floods, hurricanes, wildfires, drought, excessive snow or desertification.</a:t>
            </a:r>
          </a:p>
          <a:p>
            <a:pPr algn="just"/>
            <a:endParaRPr lang="en-US" sz="2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gw.jpg"/>
          <p:cNvPicPr>
            <a:picLocks noGrp="1" noChangeAspect="1"/>
          </p:cNvPicPr>
          <p:nvPr>
            <p:ph sz="quarter" idx="1"/>
          </p:nvPr>
        </p:nvPicPr>
        <p:blipFill>
          <a:blip r:embed="rId2" cstate="print"/>
          <a:srcRect t="17651" b="610"/>
          <a:stretch>
            <a:fillRect/>
          </a:stretch>
        </p:blipFill>
        <p:spPr>
          <a:xfrm>
            <a:off x="0" y="0"/>
            <a:ext cx="9144000" cy="68580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10870</TotalTime>
  <Words>1540</Words>
  <Application>Microsoft Office PowerPoint</Application>
  <PresentationFormat>On-screen Show (4:3)</PresentationFormat>
  <Paragraphs>248</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Civic</vt:lpstr>
      <vt:lpstr>ENVIRONMENTAL PROBLEMS</vt:lpstr>
      <vt:lpstr>Environmental Problems</vt:lpstr>
      <vt:lpstr>Slide 3</vt:lpstr>
      <vt:lpstr>1. POLLUTION</vt:lpstr>
      <vt:lpstr>Slide 5</vt:lpstr>
      <vt:lpstr>2. Soil Degradation</vt:lpstr>
      <vt:lpstr>Slide 7</vt:lpstr>
      <vt:lpstr>3. Global Warming</vt:lpstr>
      <vt:lpstr>Slide 9</vt:lpstr>
      <vt:lpstr>4. Overpopulation</vt:lpstr>
      <vt:lpstr>Slide 11</vt:lpstr>
      <vt:lpstr>5. Natural Resource Depletion</vt:lpstr>
      <vt:lpstr>6. Generating Unsustainable Waste</vt:lpstr>
      <vt:lpstr>7. Waste Disposal</vt:lpstr>
      <vt:lpstr>7. Waste Disposal</vt:lpstr>
      <vt:lpstr>8. Deforestation</vt:lpstr>
      <vt:lpstr>8. Deforestation</vt:lpstr>
      <vt:lpstr>Slide 18</vt:lpstr>
      <vt:lpstr>Slide 19</vt:lpstr>
      <vt:lpstr>9. Polar Ice Caps</vt:lpstr>
      <vt:lpstr>10. Loss of Biodiversity</vt:lpstr>
      <vt:lpstr>10. Loss of Biodiversity</vt:lpstr>
      <vt:lpstr>11. Climate Change</vt:lpstr>
      <vt:lpstr>12. Ocean Acidification</vt:lpstr>
      <vt:lpstr>12. Ocean Acidification</vt:lpstr>
      <vt:lpstr>Slide 26</vt:lpstr>
      <vt:lpstr>Slide 27</vt:lpstr>
      <vt:lpstr>WHAT EXACTLY IS THE NITROGEN CYCLE?</vt:lpstr>
      <vt:lpstr>NITROGEN IS KEY TO LIFE!</vt:lpstr>
      <vt:lpstr>NITROGEN IMPORTANCE ??</vt:lpstr>
      <vt:lpstr>THUS </vt:lpstr>
      <vt:lpstr>Slide 32</vt:lpstr>
      <vt:lpstr>14. Ozone Layer Depletion</vt:lpstr>
      <vt:lpstr>15. Acid Rain</vt:lpstr>
      <vt:lpstr>Slide 35</vt:lpstr>
      <vt:lpstr>Slide 36</vt:lpstr>
      <vt:lpstr>Slide 37</vt:lpstr>
      <vt:lpstr>17. Overfishing</vt:lpstr>
      <vt:lpstr>17. Overfishing</vt:lpstr>
      <vt:lpstr>16. Water Pollution</vt:lpstr>
      <vt:lpstr>Slide 41</vt:lpstr>
      <vt:lpstr>18. Urban Sprawl</vt:lpstr>
      <vt:lpstr>Slide 43</vt:lpstr>
      <vt:lpstr>Slide 44</vt:lpstr>
      <vt:lpstr>Slide 45</vt:lpstr>
      <vt:lpstr>Slide 46</vt:lpstr>
      <vt:lpstr>19. Public Health Issues</vt:lpstr>
      <vt:lpstr>Slide 48</vt:lpstr>
      <vt:lpstr>Slide 49</vt:lpstr>
      <vt:lpstr>Slide 50</vt:lpstr>
      <vt:lpstr>20. Genetic Engineering</vt:lpstr>
      <vt:lpstr>QUICK REVISION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ISSUES / PROBLEMS</dc:title>
  <dc:creator>VIKRANTS</dc:creator>
  <cp:lastModifiedBy>VIKRANTS</cp:lastModifiedBy>
  <cp:revision>129</cp:revision>
  <dcterms:created xsi:type="dcterms:W3CDTF">2022-02-01T18:33:29Z</dcterms:created>
  <dcterms:modified xsi:type="dcterms:W3CDTF">2022-07-23T01:29:23Z</dcterms:modified>
</cp:coreProperties>
</file>